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1" r:id="rId1"/>
  </p:sldMasterIdLst>
  <p:sldIdLst>
    <p:sldId id="256" r:id="rId2"/>
    <p:sldId id="280" r:id="rId3"/>
    <p:sldId id="257" r:id="rId4"/>
    <p:sldId id="269" r:id="rId5"/>
    <p:sldId id="282" r:id="rId6"/>
    <p:sldId id="258" r:id="rId7"/>
    <p:sldId id="260" r:id="rId8"/>
    <p:sldId id="261" r:id="rId9"/>
    <p:sldId id="271" r:id="rId10"/>
    <p:sldId id="263" r:id="rId11"/>
    <p:sldId id="268" r:id="rId12"/>
    <p:sldId id="259" r:id="rId13"/>
    <p:sldId id="272" r:id="rId14"/>
    <p:sldId id="267" r:id="rId15"/>
    <p:sldId id="279" r:id="rId16"/>
    <p:sldId id="276" r:id="rId17"/>
    <p:sldId id="278" r:id="rId18"/>
    <p:sldId id="281" r:id="rId19"/>
    <p:sldId id="277" r:id="rId20"/>
    <p:sldId id="283" r:id="rId21"/>
    <p:sldId id="273" r:id="rId22"/>
    <p:sldId id="274" r:id="rId23"/>
    <p:sldId id="275" r:id="rId24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6366" autoAdjust="0"/>
  </p:normalViewPr>
  <p:slideViewPr>
    <p:cSldViewPr snapToGrid="0">
      <p:cViewPr varScale="1">
        <p:scale>
          <a:sx n="86" d="100"/>
          <a:sy n="86" d="100"/>
        </p:scale>
        <p:origin x="138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预取器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538090551181101"/>
          <c:y val="0.14269023480194476"/>
          <c:w val="0.48345672579727544"/>
          <c:h val="0.762544921103289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无预取</c:v>
                </c:pt>
              </c:strCache>
              <c:extLst xmlns:c15="http://schemas.microsoft.com/office/drawing/2012/chart"/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运行时长（ns）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8100000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9939-4497-B0C9-16FEBB6763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预取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运行时长（ns）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7000000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9939-4497-B0C9-16FEBB6763F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64290576"/>
        <c:axId val="664291536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运行时长（ns）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939-4497-B0C9-16FEBB6763F9}"/>
                  </c:ext>
                </c:extLst>
              </c15:ser>
            </c15:filteredBarSeries>
          </c:ext>
        </c:extLst>
      </c:barChart>
      <c:catAx>
        <c:axId val="66429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291536"/>
        <c:crosses val="autoZero"/>
        <c:auto val="1"/>
        <c:lblAlgn val="ctr"/>
        <c:lblOffset val="100"/>
        <c:noMultiLvlLbl val="0"/>
      </c:catAx>
      <c:valAx>
        <c:axId val="66429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290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0782867593860155"/>
          <c:y val="0.44353285127415448"/>
          <c:w val="0.2709557267771926"/>
          <c:h val="6.75611502657068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Victim buffer</a:t>
            </a:r>
            <a:endParaRPr lang="zh-CN" altLang="en-US" dirty="0"/>
          </a:p>
        </c:rich>
      </c:tx>
      <c:layout>
        <c:manualLayout>
          <c:xMode val="edge"/>
          <c:yMode val="edge"/>
          <c:x val="0.2528279957762549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588234460374041"/>
          <c:y val="0.18492161617384556"/>
          <c:w val="0.61846967895696336"/>
          <c:h val="0.450369917854239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无victim buffer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67.448999999999998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50-47D5-94F7-305475D215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有victim buffer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68.39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50-47D5-94F7-305475D215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342032"/>
        <c:axId val="664343312"/>
      </c:barChart>
      <c:catAx>
        <c:axId val="66434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3312"/>
        <c:crosses val="autoZero"/>
        <c:auto val="1"/>
        <c:lblAlgn val="ctr"/>
        <c:lblOffset val="100"/>
        <c:noMultiLvlLbl val="0"/>
      </c:catAx>
      <c:valAx>
        <c:axId val="66434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连续写入优化</a:t>
            </a:r>
          </a:p>
        </c:rich>
      </c:tx>
      <c:layout>
        <c:manualLayout>
          <c:xMode val="edge"/>
          <c:yMode val="edge"/>
          <c:x val="0.2528279957762549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588234460374041"/>
          <c:y val="0.18492161617384556"/>
          <c:w val="0.61846967895696336"/>
          <c:h val="0.482562403570408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优化前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68.39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28-4C8C-904A-53AB94883E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优化后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69.629000000000005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28-4C8C-904A-53AB94883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342032"/>
        <c:axId val="664343312"/>
      </c:barChart>
      <c:catAx>
        <c:axId val="66434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3312"/>
        <c:crosses val="autoZero"/>
        <c:auto val="1"/>
        <c:lblAlgn val="ctr"/>
        <c:lblOffset val="100"/>
        <c:noMultiLvlLbl val="0"/>
      </c:catAx>
      <c:valAx>
        <c:axId val="66434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136598467829376"/>
          <c:y val="0.82958937259295695"/>
          <c:w val="0.69726803064341247"/>
          <c:h val="0.106025655974705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更大的容量</a:t>
            </a:r>
          </a:p>
        </c:rich>
      </c:tx>
      <c:layout>
        <c:manualLayout>
          <c:xMode val="edge"/>
          <c:yMode val="edge"/>
          <c:x val="0.2528279957762549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588234460374041"/>
          <c:y val="0.18492161617384556"/>
          <c:w val="0.61846967895696336"/>
          <c:h val="0.49329344054590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8KB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70.191999999999993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17-4FF5-BA74-F266E9F8D2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16KB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70.611999999999995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17-4FF5-BA74-F266E9F8D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342032"/>
        <c:axId val="664343312"/>
      </c:barChart>
      <c:catAx>
        <c:axId val="66434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3312"/>
        <c:crosses val="autoZero"/>
        <c:auto val="1"/>
        <c:lblAlgn val="ctr"/>
        <c:lblOffset val="100"/>
        <c:noMultiLvlLbl val="0"/>
      </c:catAx>
      <c:valAx>
        <c:axId val="66434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76158990458779"/>
          <c:y val="0.81885846749339142"/>
          <c:w val="0.51247634773611517"/>
          <c:h val="0.106025700767761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Store Buffer</a:t>
            </a:r>
            <a:endParaRPr lang="zh-CN" altLang="en-US" dirty="0"/>
          </a:p>
        </c:rich>
      </c:tx>
      <c:layout>
        <c:manualLayout>
          <c:xMode val="edge"/>
          <c:yMode val="edge"/>
          <c:x val="0.35706982250740976"/>
          <c:y val="1.36551847231097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588234460374041"/>
          <c:y val="0.18492161617384556"/>
          <c:w val="0.61846967895696336"/>
          <c:h val="0.533772071749035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68.39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9F-4300-8BCE-3297D82D06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8项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69.617000000000004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9F-4300-8BCE-3297D82D06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16项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70.078999999999994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9F-4300-8BCE-3297D82D068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32项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70.191999999999993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9F-4300-8BCE-3297D82D068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更多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9F-4300-8BCE-3297D82D0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342032"/>
        <c:axId val="664343312"/>
      </c:barChart>
      <c:catAx>
        <c:axId val="66434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3312"/>
        <c:crosses val="autoZero"/>
        <c:auto val="1"/>
        <c:lblAlgn val="ctr"/>
        <c:lblOffset val="100"/>
        <c:noMultiLvlLbl val="0"/>
      </c:catAx>
      <c:valAx>
        <c:axId val="66434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82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1972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018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067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776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460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52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30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57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5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67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49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19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341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82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3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78C25-B96D-4431-B5A5-937AEE6CE6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2019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龙芯杯全国大学生计算机系统能力培养大赛</a:t>
            </a:r>
            <a:b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面向工控的</a:t>
            </a:r>
            <a:br>
              <a:rPr lang="en-US" altLang="zh-CN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zh-CN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MIPS</a:t>
            </a:r>
            <a:r>
              <a:rPr lang="zh-CN" altLang="en-US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架构</a:t>
            </a:r>
            <a:r>
              <a:rPr lang="en-US" altLang="zh-CN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</a:t>
            </a:r>
            <a:r>
              <a:rPr lang="zh-CN" altLang="en-US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设计</a:t>
            </a:r>
            <a:endParaRPr lang="zh-CN" altLang="en-US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76770E-64CA-481A-9417-50043C6F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5168" y="4033650"/>
            <a:ext cx="2970335" cy="117407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中国科学院大学 二队</a:t>
            </a:r>
            <a:endParaRPr lang="en-US" altLang="zh-CN" dirty="0"/>
          </a:p>
          <a:p>
            <a:r>
              <a:rPr lang="zh-CN" altLang="en-US" dirty="0"/>
              <a:t>李奉治 刘蕴哲 王华强 陈欲晓</a:t>
            </a:r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</a:p>
        </p:txBody>
      </p:sp>
      <p:pic>
        <p:nvPicPr>
          <p:cNvPr id="5" name="图片 4" descr="横版组合——透明.png">
            <a:extLst>
              <a:ext uri="{FF2B5EF4-FFF2-40B4-BE49-F238E27FC236}">
                <a16:creationId xmlns:a16="http://schemas.microsoft.com/office/drawing/2014/main" id="{CA908334-E8FB-41DD-8CB9-8D71F81145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142" y="5956869"/>
            <a:ext cx="2915941" cy="612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23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4F2A35-7DFF-4399-B44B-2BC591E5A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76" y="1270000"/>
            <a:ext cx="3952502" cy="3440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276D111-C890-4882-A917-023A04E473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" y="4927601"/>
                <a:ext cx="7039247" cy="152928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ICACHE miss rate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≪0.1%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DCACHE miss rate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≪1%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模块化通路设计，内部完全采用</a:t>
                </a:r>
                <a:r>
                  <a:rPr lang="en-US" altLang="zh-CN" dirty="0" err="1"/>
                  <a:t>sram</a:t>
                </a:r>
                <a:r>
                  <a:rPr lang="en-US" altLang="zh-CN" dirty="0"/>
                  <a:t>-like</a:t>
                </a:r>
                <a:r>
                  <a:rPr lang="zh-CN" altLang="en-US" dirty="0"/>
                  <a:t>接口，自由组合挂载</a:t>
                </a:r>
                <a:endParaRPr lang="en-US" altLang="zh-CN" dirty="0"/>
              </a:p>
              <a:p>
                <a:r>
                  <a:rPr lang="en-US" altLang="zh-CN" dirty="0"/>
                  <a:t>ACCELERATOR 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 STOREBUFFER </a:t>
                </a:r>
                <a:r>
                  <a:rPr lang="zh-CN" altLang="en-US" dirty="0"/>
                  <a:t>减少访存带来的流水线停顿</a:t>
                </a:r>
                <a:endParaRPr lang="en-US" altLang="zh-CN" dirty="0"/>
              </a:p>
              <a:p>
                <a:endParaRPr lang="zh-CN" altLang="en-US" sz="135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276D111-C890-4882-A917-023A04E47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4927601"/>
                <a:ext cx="7039247" cy="1529285"/>
              </a:xfrm>
              <a:prstGeom prst="rect">
                <a:avLst/>
              </a:prstGeom>
              <a:blipFill>
                <a:blip r:embed="rId3"/>
                <a:stretch>
                  <a:fillRect l="-173" t="-2390" b="-9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3817A4F7-AD2C-4571-BA66-B1EBCF78C8B1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整体访存逻辑</a:t>
            </a:r>
          </a:p>
        </p:txBody>
      </p:sp>
    </p:spTree>
    <p:extLst>
      <p:ext uri="{BB962C8B-B14F-4D97-AF65-F5344CB8AC3E}">
        <p14:creationId xmlns:p14="http://schemas.microsoft.com/office/powerpoint/2010/main" val="109510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3EFB6F-9C7B-4BEF-A97A-29F0F3582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2" y="1169285"/>
            <a:ext cx="3755906" cy="451943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0A69A07-8576-4FAC-AA7E-2115C64DEBFC}"/>
              </a:ext>
            </a:extLst>
          </p:cNvPr>
          <p:cNvSpPr txBox="1">
            <a:spLocks/>
          </p:cNvSpPr>
          <p:nvPr/>
        </p:nvSpPr>
        <p:spPr>
          <a:xfrm>
            <a:off x="4343268" y="1169287"/>
            <a:ext cx="3978566" cy="18409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r>
              <a:rPr lang="zh-CN" altLang="en-US" dirty="0"/>
              <a:t>路组相联</a:t>
            </a:r>
            <a:endParaRPr lang="en-US" altLang="zh-CN" dirty="0"/>
          </a:p>
          <a:p>
            <a:r>
              <a:rPr lang="en-US" altLang="zh-CN" dirty="0"/>
              <a:t>16KB</a:t>
            </a:r>
            <a:r>
              <a:rPr lang="zh-CN" altLang="en-US" dirty="0"/>
              <a:t>容量</a:t>
            </a:r>
            <a:endParaRPr lang="en-US" altLang="zh-CN" dirty="0"/>
          </a:p>
          <a:p>
            <a:r>
              <a:rPr lang="en-US" altLang="zh-CN" dirty="0"/>
              <a:t>8 bank cache</a:t>
            </a:r>
            <a:r>
              <a:rPr lang="zh-CN" altLang="en-US" dirty="0"/>
              <a:t>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位</a:t>
            </a:r>
            <a:r>
              <a:rPr lang="en-US" altLang="zh-CN" dirty="0"/>
              <a:t>LRU</a:t>
            </a:r>
            <a:r>
              <a:rPr lang="zh-CN" altLang="en-US" dirty="0"/>
              <a:t>替换算法</a:t>
            </a:r>
            <a:endParaRPr lang="en-US" altLang="zh-CN" dirty="0"/>
          </a:p>
          <a:p>
            <a:r>
              <a:rPr lang="zh-CN" altLang="en-US" dirty="0"/>
              <a:t>硬件预取：</a:t>
            </a:r>
            <a:r>
              <a:rPr lang="en-US" altLang="zh-CN" dirty="0" err="1"/>
              <a:t>Nextline</a:t>
            </a:r>
            <a:r>
              <a:rPr lang="en-US" altLang="zh-CN" dirty="0"/>
              <a:t> </a:t>
            </a:r>
            <a:r>
              <a:rPr lang="zh-CN" altLang="en-US" dirty="0"/>
              <a:t>预取器</a:t>
            </a:r>
            <a:endParaRPr lang="en-US" altLang="zh-CN" dirty="0"/>
          </a:p>
          <a:p>
            <a:endParaRPr lang="zh-CN" altLang="en-US" sz="1350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A964AEC-EB3E-45C1-89B6-FD23CEF23A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491915"/>
              </p:ext>
            </p:extLst>
          </p:nvPr>
        </p:nvGraphicFramePr>
        <p:xfrm>
          <a:off x="4343268" y="3010260"/>
          <a:ext cx="3580155" cy="2785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2DC3C9ED-525A-412C-9B49-620DF91DE06A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ICACHE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78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63B446F-FC70-4461-9E15-758960473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" y="1136692"/>
            <a:ext cx="3737510" cy="2825312"/>
          </a:xfrm>
          <a:prstGeom prst="rect">
            <a:avLst/>
          </a:prstGeom>
        </p:spPr>
      </p:pic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505CB41B-B759-4420-9986-FE9EED27F30D}"/>
              </a:ext>
            </a:extLst>
          </p:cNvPr>
          <p:cNvSpPr txBox="1">
            <a:spLocks/>
          </p:cNvSpPr>
          <p:nvPr/>
        </p:nvSpPr>
        <p:spPr>
          <a:xfrm>
            <a:off x="4441504" y="1206507"/>
            <a:ext cx="3978566" cy="258331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2</a:t>
            </a:r>
            <a:r>
              <a:rPr lang="zh-CN" altLang="en-US" sz="1350" dirty="0"/>
              <a:t>路组相联</a:t>
            </a:r>
            <a:endParaRPr lang="en-US" altLang="zh-CN" sz="1350" dirty="0"/>
          </a:p>
          <a:p>
            <a:r>
              <a:rPr lang="en-US" altLang="zh-CN" sz="1350" dirty="0"/>
              <a:t>8KB</a:t>
            </a:r>
            <a:r>
              <a:rPr lang="zh-CN" altLang="en-US" sz="1350" dirty="0"/>
              <a:t>容量</a:t>
            </a:r>
            <a:endParaRPr lang="en-US" altLang="zh-CN" sz="1350" dirty="0"/>
          </a:p>
          <a:p>
            <a:r>
              <a:rPr lang="en-US" altLang="zh-CN" sz="1350" dirty="0"/>
              <a:t>8 bank cache</a:t>
            </a:r>
            <a:r>
              <a:rPr lang="zh-CN" altLang="en-US" sz="1350" dirty="0"/>
              <a:t>行</a:t>
            </a:r>
            <a:endParaRPr lang="en-US" altLang="zh-CN" sz="1350" dirty="0"/>
          </a:p>
          <a:p>
            <a:r>
              <a:rPr lang="en-US" altLang="zh-CN" sz="1350" dirty="0"/>
              <a:t>1</a:t>
            </a:r>
            <a:r>
              <a:rPr lang="zh-CN" altLang="en-US" sz="1350" dirty="0"/>
              <a:t>位</a:t>
            </a:r>
            <a:r>
              <a:rPr lang="en-US" altLang="zh-CN" sz="1350" dirty="0"/>
              <a:t>LRU</a:t>
            </a:r>
            <a:r>
              <a:rPr lang="zh-CN" altLang="en-US" sz="1350" dirty="0"/>
              <a:t>替换算法</a:t>
            </a:r>
            <a:endParaRPr lang="en-US" altLang="zh-CN" sz="1350" dirty="0"/>
          </a:p>
          <a:p>
            <a:r>
              <a:rPr lang="zh-CN" altLang="en-US" sz="1350" dirty="0"/>
              <a:t>写回</a:t>
            </a:r>
            <a:endParaRPr lang="en-US" altLang="zh-CN" sz="1350" dirty="0"/>
          </a:p>
          <a:p>
            <a:r>
              <a:rPr lang="zh-CN" altLang="en-US" sz="1350" dirty="0"/>
              <a:t>写分配</a:t>
            </a:r>
            <a:endParaRPr lang="en-US" altLang="zh-CN" sz="1350" dirty="0"/>
          </a:p>
          <a:p>
            <a:r>
              <a:rPr lang="zh-CN" altLang="en-US" sz="1350" dirty="0"/>
              <a:t>独立换出器件：</a:t>
            </a:r>
            <a:r>
              <a:rPr lang="en-US" altLang="zh-CN" sz="1350" dirty="0"/>
              <a:t>Victim buffer</a:t>
            </a:r>
            <a:r>
              <a:rPr lang="zh-CN" altLang="en-US" sz="1350" dirty="0"/>
              <a:t>换出</a:t>
            </a:r>
            <a:endParaRPr lang="en-US" altLang="zh-CN" sz="1350" dirty="0"/>
          </a:p>
          <a:p>
            <a:r>
              <a:rPr lang="zh-CN" altLang="en-US" sz="1350" dirty="0"/>
              <a:t>连续命中时</a:t>
            </a:r>
            <a:r>
              <a:rPr lang="en-US" altLang="zh-CN" sz="1350" dirty="0"/>
              <a:t>1</a:t>
            </a:r>
            <a:r>
              <a:rPr lang="zh-CN" altLang="en-US" sz="1350" dirty="0"/>
              <a:t>拍完成读出或写入</a:t>
            </a:r>
            <a:endParaRPr lang="en-US" altLang="zh-CN" sz="1350" dirty="0"/>
          </a:p>
          <a:p>
            <a:r>
              <a:rPr lang="en-US" altLang="zh-CN" sz="1350" dirty="0"/>
              <a:t>AXI WARP</a:t>
            </a:r>
            <a:r>
              <a:rPr lang="zh-CN" altLang="en-US" sz="1350" dirty="0"/>
              <a:t>特性支持</a:t>
            </a:r>
          </a:p>
        </p:txBody>
      </p:sp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66E2D695-B4AD-4775-9111-0425F64C1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6918837"/>
              </p:ext>
            </p:extLst>
          </p:nvPr>
        </p:nvGraphicFramePr>
        <p:xfrm>
          <a:off x="817223" y="4208307"/>
          <a:ext cx="2116605" cy="2367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图表 34">
            <a:extLst>
              <a:ext uri="{FF2B5EF4-FFF2-40B4-BE49-F238E27FC236}">
                <a16:creationId xmlns:a16="http://schemas.microsoft.com/office/drawing/2014/main" id="{C6B655F3-C4EA-41D3-95D6-DE90F20AE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837009"/>
              </p:ext>
            </p:extLst>
          </p:nvPr>
        </p:nvGraphicFramePr>
        <p:xfrm>
          <a:off x="3132560" y="4208307"/>
          <a:ext cx="2116605" cy="2367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63E5455F-B2EB-4C07-814F-C91431EF0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46590"/>
              </p:ext>
            </p:extLst>
          </p:nvPr>
        </p:nvGraphicFramePr>
        <p:xfrm>
          <a:off x="5447898" y="4208308"/>
          <a:ext cx="2116605" cy="2367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69758AEE-42C6-40D1-8A6C-7620D3388248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DCACHE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58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705679-9575-4D1C-A05E-BFEB91077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6" y="1145614"/>
            <a:ext cx="4306868" cy="4146113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8F774-1C1C-4B62-BD55-C145938EA80C}"/>
              </a:ext>
            </a:extLst>
          </p:cNvPr>
          <p:cNvSpPr txBox="1">
            <a:spLocks/>
          </p:cNvSpPr>
          <p:nvPr/>
        </p:nvSpPr>
        <p:spPr>
          <a:xfrm>
            <a:off x="4788816" y="1131762"/>
            <a:ext cx="3763818" cy="28044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Accelerator</a:t>
            </a:r>
            <a:r>
              <a:rPr lang="zh-CN" altLang="en-US" sz="1350" dirty="0"/>
              <a:t>，消除孤立</a:t>
            </a:r>
            <a:r>
              <a:rPr lang="en-US" altLang="zh-CN" sz="1350" dirty="0" err="1"/>
              <a:t>sw</a:t>
            </a:r>
            <a:r>
              <a:rPr lang="zh-CN" altLang="en-US" sz="1350" dirty="0"/>
              <a:t>类访存</a:t>
            </a:r>
            <a:r>
              <a:rPr lang="en-US" altLang="zh-CN" sz="1350" dirty="0"/>
              <a:t>miss</a:t>
            </a:r>
            <a:r>
              <a:rPr lang="zh-CN" altLang="en-US" sz="1350" dirty="0"/>
              <a:t>带来的流水线阻塞</a:t>
            </a:r>
            <a:endParaRPr lang="en-US" altLang="zh-CN" sz="1350" dirty="0"/>
          </a:p>
          <a:p>
            <a:pPr lvl="1"/>
            <a:r>
              <a:rPr lang="zh-CN" altLang="en-US" sz="1200" dirty="0"/>
              <a:t>非理想情况下不造成额外等待</a:t>
            </a:r>
            <a:endParaRPr lang="en-US" altLang="zh-CN" sz="1200" dirty="0"/>
          </a:p>
          <a:p>
            <a:r>
              <a:rPr lang="en-US" altLang="zh-CN" sz="1350" dirty="0"/>
              <a:t>Store Buffer</a:t>
            </a:r>
            <a:r>
              <a:rPr lang="zh-CN" altLang="en-US" sz="1350" dirty="0"/>
              <a:t>，解决串口输出中</a:t>
            </a:r>
            <a:r>
              <a:rPr lang="en-US" altLang="zh-CN" sz="1350" dirty="0" err="1"/>
              <a:t>uncache</a:t>
            </a:r>
            <a:r>
              <a:rPr lang="zh-CN" altLang="en-US" sz="1350" dirty="0"/>
              <a:t>类</a:t>
            </a:r>
            <a:r>
              <a:rPr lang="en-US" altLang="zh-CN" sz="1350" dirty="0" err="1"/>
              <a:t>sw</a:t>
            </a:r>
            <a:r>
              <a:rPr lang="zh-CN" altLang="en-US" sz="1350" dirty="0"/>
              <a:t>引发的流水线阻塞</a:t>
            </a:r>
            <a:endParaRPr lang="en-US" altLang="zh-CN" sz="1350" dirty="0"/>
          </a:p>
          <a:p>
            <a:pPr lvl="1"/>
            <a:r>
              <a:rPr lang="en-US" altLang="zh-CN" sz="1200" dirty="0"/>
              <a:t>32</a:t>
            </a:r>
            <a:r>
              <a:rPr lang="zh-CN" altLang="en-US" sz="1200" dirty="0"/>
              <a:t>项容量</a:t>
            </a:r>
            <a:endParaRPr lang="en-US" altLang="zh-CN" sz="1200" dirty="0"/>
          </a:p>
          <a:p>
            <a:pPr lvl="1"/>
            <a:r>
              <a:rPr lang="zh-CN" altLang="en-US" sz="1200" dirty="0"/>
              <a:t>保证顺序执行</a:t>
            </a:r>
            <a:endParaRPr lang="en-US" altLang="zh-CN" sz="1200" dirty="0"/>
          </a:p>
          <a:p>
            <a:pPr lvl="1"/>
            <a:r>
              <a:rPr lang="zh-CN" altLang="en-US" sz="1200" dirty="0"/>
              <a:t>非理想情况下不造成额外等待</a:t>
            </a:r>
            <a:endParaRPr lang="en-US" altLang="zh-CN" sz="1200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C10DDE6-B15A-4FEC-AD56-CE1D7240B0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4306802"/>
              </p:ext>
            </p:extLst>
          </p:nvPr>
        </p:nvGraphicFramePr>
        <p:xfrm>
          <a:off x="4429405" y="3522800"/>
          <a:ext cx="4482640" cy="2286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B8B27233-20FD-45B1-BB5C-32D382A78AEC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访存优化</a:t>
            </a:r>
          </a:p>
        </p:txBody>
      </p:sp>
    </p:spTree>
    <p:extLst>
      <p:ext uri="{BB962C8B-B14F-4D97-AF65-F5344CB8AC3E}">
        <p14:creationId xmlns:p14="http://schemas.microsoft.com/office/powerpoint/2010/main" val="394738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1AE3E0-38E7-4081-955F-B4C9C8016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68" y="1061514"/>
            <a:ext cx="3520051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39D3EEA-987C-4C27-A386-FC1EED462208}"/>
              </a:ext>
            </a:extLst>
          </p:cNvPr>
          <p:cNvSpPr txBox="1"/>
          <p:nvPr/>
        </p:nvSpPr>
        <p:spPr>
          <a:xfrm>
            <a:off x="487837" y="2193499"/>
            <a:ext cx="2241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已成功运行</a:t>
            </a:r>
            <a:r>
              <a:rPr lang="en-US" altLang="zh-CN" dirty="0"/>
              <a:t>PMON</a:t>
            </a:r>
            <a:r>
              <a:rPr lang="zh-CN" altLang="en-US" dirty="0"/>
              <a:t>与</a:t>
            </a:r>
            <a:r>
              <a:rPr lang="en-US" altLang="zh-CN" dirty="0"/>
              <a:t>LINUX</a:t>
            </a:r>
            <a:r>
              <a:rPr lang="zh-CN" altLang="en-US" dirty="0"/>
              <a:t>，正在适配华为开源的</a:t>
            </a:r>
            <a:r>
              <a:rPr lang="en-US" altLang="zh-CN" dirty="0" err="1"/>
              <a:t>LiteOS</a:t>
            </a:r>
            <a:r>
              <a:rPr lang="zh-CN" altLang="en-US" dirty="0"/>
              <a:t>系统，因时间原因暂未完成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C05816D-48DC-43DC-B5E7-9089B39B0A4A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OS</a:t>
            </a:r>
            <a:r>
              <a:rPr lang="zh-CN" altLang="en-US" dirty="0"/>
              <a:t>适配结果</a:t>
            </a:r>
          </a:p>
        </p:txBody>
      </p:sp>
    </p:spTree>
    <p:extLst>
      <p:ext uri="{BB962C8B-B14F-4D97-AF65-F5344CB8AC3E}">
        <p14:creationId xmlns:p14="http://schemas.microsoft.com/office/powerpoint/2010/main" val="273205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4ADFD-8DDA-4599-811B-8DBE02D9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7D8BDB-0CCF-4617-9866-7877C561A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16" y="1458376"/>
            <a:ext cx="6447501" cy="2910580"/>
          </a:xfrm>
        </p:spPr>
        <p:txBody>
          <a:bodyPr/>
          <a:lstStyle/>
          <a:p>
            <a:r>
              <a:rPr lang="zh-CN" altLang="en-US" dirty="0"/>
              <a:t>实现了</a:t>
            </a:r>
            <a:r>
              <a:rPr lang="en-US" altLang="zh-CN" dirty="0"/>
              <a:t>Compiler Construction,</a:t>
            </a:r>
            <a:r>
              <a:rPr lang="zh-CN" altLang="en-US" dirty="0"/>
              <a:t> </a:t>
            </a:r>
            <a:r>
              <a:rPr lang="en-US" altLang="zh-CN" dirty="0"/>
              <a:t>Principles and Practice</a:t>
            </a:r>
            <a:r>
              <a:rPr lang="zh-CN" altLang="en-US" dirty="0"/>
              <a:t>一书中的</a:t>
            </a:r>
            <a:r>
              <a:rPr lang="en-US" altLang="zh-CN" dirty="0"/>
              <a:t>C-minus</a:t>
            </a:r>
            <a:r>
              <a:rPr lang="zh-CN" altLang="en-US" dirty="0"/>
              <a:t>语言的编译与模拟执行</a:t>
            </a:r>
            <a:endParaRPr lang="en-US" altLang="zh-CN" dirty="0"/>
          </a:p>
          <a:p>
            <a:r>
              <a:rPr lang="zh-CN" altLang="en-US" dirty="0"/>
              <a:t>支持关键字：</a:t>
            </a:r>
            <a:r>
              <a:rPr lang="en-US" altLang="zh-CN" dirty="0"/>
              <a:t>else if int return void while</a:t>
            </a:r>
          </a:p>
          <a:p>
            <a:r>
              <a:rPr lang="zh-CN" altLang="en-US" dirty="0"/>
              <a:t>支持符号：</a:t>
            </a:r>
            <a:r>
              <a:rPr lang="en-US" altLang="zh-CN" dirty="0"/>
              <a:t>+ - * / &lt; </a:t>
            </a:r>
            <a:r>
              <a:rPr lang="en-US" altLang="zh-CN" dirty="0">
                <a:sym typeface="Wingdings" panose="05000000000000000000" pitchFamily="2" charset="2"/>
              </a:rPr>
              <a:t>&lt;= &gt; &gt;= == != = ; , () [] {} /* */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支持函数调用与嵌套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B164EB-EED0-4D20-B377-2FAC39128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36" y="3989048"/>
            <a:ext cx="2025893" cy="2639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48005A-6C89-496C-A765-0C142FB32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577" y="3082772"/>
            <a:ext cx="4184240" cy="35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8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AF226-2AB4-4466-A450-597C3863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走迷宫游戏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7F19DE-8688-46CA-96DD-F441762A1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42" y="1072697"/>
            <a:ext cx="2394040" cy="4986768"/>
          </a:xfrm>
          <a:prstGeom prst="rect">
            <a:avLst/>
          </a:prstGeom>
        </p:spPr>
      </p:pic>
      <p:pic>
        <p:nvPicPr>
          <p:cNvPr id="9" name="图片 8" descr="图片包含 监视器, 室内, 墙壁, 就坐&#10;&#10;描述已自动生成">
            <a:extLst>
              <a:ext uri="{FF2B5EF4-FFF2-40B4-BE49-F238E27FC236}">
                <a16:creationId xmlns:a16="http://schemas.microsoft.com/office/drawing/2014/main" id="{FE4C5C02-EC6D-41C9-805C-2CCB58D56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19583" r="15370" b="8888"/>
          <a:stretch/>
        </p:blipFill>
        <p:spPr>
          <a:xfrm>
            <a:off x="854155" y="2186171"/>
            <a:ext cx="2394040" cy="36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0B253-50CE-4072-A55F-A16CCE1C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其他外设控制</a:t>
            </a:r>
          </a:p>
        </p:txBody>
      </p:sp>
      <p:pic>
        <p:nvPicPr>
          <p:cNvPr id="5" name="图片 4" descr="图片包含 监视器, 电子产品&#10;&#10;描述已自动生成">
            <a:extLst>
              <a:ext uri="{FF2B5EF4-FFF2-40B4-BE49-F238E27FC236}">
                <a16:creationId xmlns:a16="http://schemas.microsoft.com/office/drawing/2014/main" id="{D3196583-E0B2-45F9-9FFC-E11ACA3BE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0" t="8889" r="8889" b="8889"/>
          <a:stretch/>
        </p:blipFill>
        <p:spPr>
          <a:xfrm>
            <a:off x="763322" y="1809753"/>
            <a:ext cx="2353132" cy="373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8F76A2-9208-4555-AF1E-A89E00C7A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63" y="1809753"/>
            <a:ext cx="5017424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91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CF571A-6596-4C11-840A-12C0A2781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67" b="93350" l="2408" r="99336">
                        <a14:foregroundMark x1="11083" y1="39859" x2="21959" y2="40274"/>
                        <a14:foregroundMark x1="51806" y1="31047" x2="51930" y2="12677"/>
                        <a14:foregroundMark x1="90868" y1="79593" x2="71980" y2="82918"/>
                        <a14:foregroundMark x1="71980" y1="82918" x2="39934" y2="80632"/>
                        <a14:foregroundMark x1="95517" y1="53076" x2="95268" y2="45303"/>
                        <a14:foregroundMark x1="95641" y1="62012" x2="86592" y2="50208"/>
                        <a14:foregroundMark x1="86592" y1="50208" x2="86592" y2="50208"/>
                        <a14:foregroundMark x1="91615" y1="93350" x2="62391" y2="91646"/>
                        <a14:foregroundMark x1="98464" y1="44805" x2="99377" y2="58271"/>
                        <a14:foregroundMark x1="79078" y1="32377" x2="79203" y2="24730"/>
                        <a14:foregroundMark x1="50519" y1="16293" x2="52179" y2="7107"/>
                        <a14:foregroundMark x1="7597" y1="39859" x2="2408" y2="39734"/>
                        <a14:foregroundMark x1="51557" y1="7648" x2="51557" y2="3367"/>
                        <a14:foregroundMark x1="29971" y1="42976" x2="28933" y2="57980"/>
                        <a14:foregroundMark x1="28933" y1="57980" x2="28933" y2="57980"/>
                        <a14:foregroundMark x1="86052" y1="22776" x2="86343" y2="20449"/>
                        <a14:foregroundMark x1="86592" y1="21488" x2="86716" y2="19160"/>
                        <a14:foregroundMark x1="86052" y1="21488" x2="85554" y2="18911"/>
                        <a14:foregroundMark x1="86467" y1="21987" x2="86467" y2="17872"/>
                        <a14:foregroundMark x1="95392" y1="44514" x2="94445" y2="41643"/>
                        <a14:foregroundMark x1="96679" y1="42186" x2="92154" y2="41937"/>
                        <a14:foregroundMark x1="75841" y1="68495" x2="73641" y2="68495"/>
                        <a14:foregroundMark x1="76131" y1="69534" x2="73516" y2="67706"/>
                        <a14:foregroundMark x1="76505" y1="69119" x2="76754" y2="66417"/>
                        <a14:backgroundMark x1="94977" y1="40274" x2="93441" y2="40274"/>
                        <a14:backgroundMark x1="94728" y1="39859" x2="91615" y2="41563"/>
                        <a14:backgroundMark x1="95268" y1="40898" x2="93690" y2="4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6" y="237018"/>
            <a:ext cx="6629237" cy="6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4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A89D7-1E26-4597-8838-2646AD95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音乐播放</a:t>
            </a:r>
          </a:p>
        </p:txBody>
      </p:sp>
      <p:pic>
        <p:nvPicPr>
          <p:cNvPr id="5" name="图片 4" descr="图片包含 文字, 照片, 室内&#10;&#10;描述已自动生成">
            <a:extLst>
              <a:ext uri="{FF2B5EF4-FFF2-40B4-BE49-F238E27FC236}">
                <a16:creationId xmlns:a16="http://schemas.microsoft.com/office/drawing/2014/main" id="{66A06007-33AF-461F-A725-CDAE0F46F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68" y="2388394"/>
            <a:ext cx="4708286" cy="23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7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10EE5-A0F1-4AEE-940A-32642E75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开发日程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B90AD50-CA0C-46C2-A5EA-2C806A6171B6}"/>
              </a:ext>
            </a:extLst>
          </p:cNvPr>
          <p:cNvCxnSpPr/>
          <p:nvPr/>
        </p:nvCxnSpPr>
        <p:spPr>
          <a:xfrm>
            <a:off x="720790" y="3936352"/>
            <a:ext cx="7025951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60CEC5A-68F7-4EB6-B258-C687B659ABC8}"/>
              </a:ext>
            </a:extLst>
          </p:cNvPr>
          <p:cNvGrpSpPr/>
          <p:nvPr/>
        </p:nvGrpSpPr>
        <p:grpSpPr>
          <a:xfrm>
            <a:off x="930717" y="3394009"/>
            <a:ext cx="69980" cy="584331"/>
            <a:chOff x="1175656" y="3382345"/>
            <a:chExt cx="93306" cy="77910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1AABAE8-DBE3-4357-85F5-CD6AE3A44EC0}"/>
                </a:ext>
              </a:extLst>
            </p:cNvPr>
            <p:cNvSpPr/>
            <p:nvPr/>
          </p:nvSpPr>
          <p:spPr>
            <a:xfrm>
              <a:off x="1175656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DA1D4F1-4A4D-4855-BBF7-09DB1243F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311" y="3382345"/>
              <a:ext cx="0" cy="6858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0525F0C-0FDC-4562-B131-EFBA6112982B}"/>
              </a:ext>
            </a:extLst>
          </p:cNvPr>
          <p:cNvGrpSpPr/>
          <p:nvPr/>
        </p:nvGrpSpPr>
        <p:grpSpPr>
          <a:xfrm>
            <a:off x="2113390" y="3143837"/>
            <a:ext cx="69980" cy="834505"/>
            <a:chOff x="2006080" y="3048780"/>
            <a:chExt cx="93306" cy="1112673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566733D-458F-4AD9-BCB4-652CC9FB32E1}"/>
                </a:ext>
              </a:extLst>
            </p:cNvPr>
            <p:cNvSpPr/>
            <p:nvPr/>
          </p:nvSpPr>
          <p:spPr>
            <a:xfrm>
              <a:off x="2006080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C0397BA-878A-4DFC-9585-679BC21D6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735" y="3048780"/>
              <a:ext cx="0" cy="101936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2F861FE-D5B8-420A-BB2F-18C0B0C4CFFA}"/>
              </a:ext>
            </a:extLst>
          </p:cNvPr>
          <p:cNvSpPr txBox="1"/>
          <p:nvPr/>
        </p:nvSpPr>
        <p:spPr>
          <a:xfrm>
            <a:off x="690165" y="3977079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7.10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7DF94B-FDA9-4E6A-B1EA-DE6F2BDC6777}"/>
              </a:ext>
            </a:extLst>
          </p:cNvPr>
          <p:cNvSpPr txBox="1"/>
          <p:nvPr/>
        </p:nvSpPr>
        <p:spPr>
          <a:xfrm>
            <a:off x="1824725" y="3977079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7.17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17E5A2-23A1-45D7-B573-46C27A654609}"/>
              </a:ext>
            </a:extLst>
          </p:cNvPr>
          <p:cNvSpPr txBox="1"/>
          <p:nvPr/>
        </p:nvSpPr>
        <p:spPr>
          <a:xfrm>
            <a:off x="496850" y="3083329"/>
            <a:ext cx="1287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开始</a:t>
            </a:r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CPU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C78263-2FE3-4D30-81AC-4E6B411AF430}"/>
              </a:ext>
            </a:extLst>
          </p:cNvPr>
          <p:cNvSpPr txBox="1"/>
          <p:nvPr/>
        </p:nvSpPr>
        <p:spPr>
          <a:xfrm>
            <a:off x="1014707" y="2787427"/>
            <a:ext cx="21828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CPU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功能</a:t>
            </a:r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性能测试通过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DF9FDC-7357-4ABC-9B3A-26F586259394}"/>
              </a:ext>
            </a:extLst>
          </p:cNvPr>
          <p:cNvSpPr txBox="1"/>
          <p:nvPr/>
        </p:nvSpPr>
        <p:spPr>
          <a:xfrm>
            <a:off x="2127417" y="3100343"/>
            <a:ext cx="19174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>
                <a:solidFill>
                  <a:schemeClr val="accent4">
                    <a:lumMod val="75000"/>
                  </a:schemeClr>
                </a:solidFill>
              </a:rPr>
              <a:t>Icache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通过测试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855270-8D5E-457F-8C5C-C1B0BB4294B8}"/>
              </a:ext>
            </a:extLst>
          </p:cNvPr>
          <p:cNvSpPr txBox="1"/>
          <p:nvPr/>
        </p:nvSpPr>
        <p:spPr>
          <a:xfrm>
            <a:off x="5127173" y="3111415"/>
            <a:ext cx="19174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PMON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成功启动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36C8E1C-BECD-413A-8848-A545D93031A5}"/>
              </a:ext>
            </a:extLst>
          </p:cNvPr>
          <p:cNvSpPr txBox="1"/>
          <p:nvPr/>
        </p:nvSpPr>
        <p:spPr>
          <a:xfrm>
            <a:off x="3148518" y="2832131"/>
            <a:ext cx="19174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>
                <a:solidFill>
                  <a:schemeClr val="accent4">
                    <a:lumMod val="75000"/>
                  </a:schemeClr>
                </a:solidFill>
              </a:rPr>
              <a:t>Dcache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通过测试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3118EC-FEAD-4029-8147-20B050EF606D}"/>
              </a:ext>
            </a:extLst>
          </p:cNvPr>
          <p:cNvSpPr txBox="1"/>
          <p:nvPr/>
        </p:nvSpPr>
        <p:spPr>
          <a:xfrm>
            <a:off x="5912763" y="2858673"/>
            <a:ext cx="19174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LINUX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成功启动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EB03A3D-82CC-4AD4-B20C-6B7DAC24B635}"/>
              </a:ext>
            </a:extLst>
          </p:cNvPr>
          <p:cNvGrpSpPr/>
          <p:nvPr/>
        </p:nvGrpSpPr>
        <p:grpSpPr>
          <a:xfrm>
            <a:off x="2346640" y="3385914"/>
            <a:ext cx="69980" cy="584331"/>
            <a:chOff x="1175656" y="3382345"/>
            <a:chExt cx="93306" cy="779108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0986CB3-22C2-4F21-B8A4-E4C84CEEEC29}"/>
                </a:ext>
              </a:extLst>
            </p:cNvPr>
            <p:cNvSpPr/>
            <p:nvPr/>
          </p:nvSpPr>
          <p:spPr>
            <a:xfrm>
              <a:off x="1175656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63B84D4-6001-4337-8CA3-EB3C571A88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311" y="3382345"/>
              <a:ext cx="0" cy="6858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1B6E32-9237-4423-ADBA-65DC2A6D62D6}"/>
              </a:ext>
            </a:extLst>
          </p:cNvPr>
          <p:cNvGrpSpPr/>
          <p:nvPr/>
        </p:nvGrpSpPr>
        <p:grpSpPr>
          <a:xfrm>
            <a:off x="5719700" y="3385916"/>
            <a:ext cx="69980" cy="584331"/>
            <a:chOff x="1175656" y="3382345"/>
            <a:chExt cx="93306" cy="77910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7FB2C39-D71C-43E1-A404-6464BC218344}"/>
                </a:ext>
              </a:extLst>
            </p:cNvPr>
            <p:cNvSpPr/>
            <p:nvPr/>
          </p:nvSpPr>
          <p:spPr>
            <a:xfrm>
              <a:off x="1175656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B663CB6-8B49-43A0-82AF-F61BF8B559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311" y="3382345"/>
              <a:ext cx="0" cy="6858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33578A-C91F-459E-93A8-678A58277F1E}"/>
              </a:ext>
            </a:extLst>
          </p:cNvPr>
          <p:cNvGrpSpPr/>
          <p:nvPr/>
        </p:nvGrpSpPr>
        <p:grpSpPr>
          <a:xfrm>
            <a:off x="3685057" y="3129841"/>
            <a:ext cx="69980" cy="834505"/>
            <a:chOff x="2006080" y="3048780"/>
            <a:chExt cx="93306" cy="1112673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C4C1204-E376-4483-ADA9-9A691B811F57}"/>
                </a:ext>
              </a:extLst>
            </p:cNvPr>
            <p:cNvSpPr/>
            <p:nvPr/>
          </p:nvSpPr>
          <p:spPr>
            <a:xfrm>
              <a:off x="2006080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5936573-D2F5-4BF1-AF9C-89495AA43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735" y="3048780"/>
              <a:ext cx="0" cy="101936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B1A05D0-4AD8-4806-8B77-0F2E3A42B241}"/>
              </a:ext>
            </a:extLst>
          </p:cNvPr>
          <p:cNvGrpSpPr/>
          <p:nvPr/>
        </p:nvGrpSpPr>
        <p:grpSpPr>
          <a:xfrm>
            <a:off x="6575272" y="3131102"/>
            <a:ext cx="69980" cy="834505"/>
            <a:chOff x="2006080" y="3048780"/>
            <a:chExt cx="93306" cy="1112673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D8AD8BE-744D-4AC2-AAA4-CB0C96E50126}"/>
                </a:ext>
              </a:extLst>
            </p:cNvPr>
            <p:cNvSpPr/>
            <p:nvPr/>
          </p:nvSpPr>
          <p:spPr>
            <a:xfrm>
              <a:off x="2006080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0B3DA2C-CD1E-48C9-B3B8-3AFCF5F10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735" y="3048780"/>
              <a:ext cx="0" cy="101936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B90D381-8DA0-46C2-9754-D1EB0FC721AF}"/>
              </a:ext>
            </a:extLst>
          </p:cNvPr>
          <p:cNvSpPr txBox="1"/>
          <p:nvPr/>
        </p:nvSpPr>
        <p:spPr>
          <a:xfrm>
            <a:off x="2232923" y="3977079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7.19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C2A8AD-E769-4968-992D-7C6B5B8133E3}"/>
              </a:ext>
            </a:extLst>
          </p:cNvPr>
          <p:cNvSpPr txBox="1"/>
          <p:nvPr/>
        </p:nvSpPr>
        <p:spPr>
          <a:xfrm>
            <a:off x="3485249" y="3977566"/>
            <a:ext cx="5519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7.26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C7878A0-2C8C-4E51-B93F-D00D53EFAA5E}"/>
              </a:ext>
            </a:extLst>
          </p:cNvPr>
          <p:cNvSpPr txBox="1"/>
          <p:nvPr/>
        </p:nvSpPr>
        <p:spPr>
          <a:xfrm>
            <a:off x="5498723" y="3977079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8.7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E9E0607-5379-4A5A-B1C7-C597D93ABBE7}"/>
              </a:ext>
            </a:extLst>
          </p:cNvPr>
          <p:cNvSpPr txBox="1"/>
          <p:nvPr/>
        </p:nvSpPr>
        <p:spPr>
          <a:xfrm>
            <a:off x="6375181" y="3976592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8.12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A5E3709-A832-4900-864C-A8B4D03FA52E}"/>
              </a:ext>
            </a:extLst>
          </p:cNvPr>
          <p:cNvSpPr txBox="1"/>
          <p:nvPr/>
        </p:nvSpPr>
        <p:spPr>
          <a:xfrm>
            <a:off x="4390300" y="3379497"/>
            <a:ext cx="15565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性能优化完成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1E3993A-4411-4F77-9324-6A585389A366}"/>
              </a:ext>
            </a:extLst>
          </p:cNvPr>
          <p:cNvGrpSpPr/>
          <p:nvPr/>
        </p:nvGrpSpPr>
        <p:grpSpPr>
          <a:xfrm>
            <a:off x="4854933" y="3643089"/>
            <a:ext cx="69980" cy="333971"/>
            <a:chOff x="5941399" y="3714452"/>
            <a:chExt cx="93306" cy="445294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0E9E3BD-7C18-4D95-8661-2510981B9B1B}"/>
                </a:ext>
              </a:extLst>
            </p:cNvPr>
            <p:cNvSpPr/>
            <p:nvPr/>
          </p:nvSpPr>
          <p:spPr>
            <a:xfrm>
              <a:off x="5941399" y="4066440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24D1843-3C8A-4ADE-B21F-9AD1D48E5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8054" y="3714452"/>
              <a:ext cx="0" cy="35198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D79FFE20-DC1A-47BE-935C-589F2099DFD9}"/>
              </a:ext>
            </a:extLst>
          </p:cNvPr>
          <p:cNvSpPr txBox="1"/>
          <p:nvPr/>
        </p:nvSpPr>
        <p:spPr>
          <a:xfrm>
            <a:off x="4710217" y="3982131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8.2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37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-2">
            <a:hlinkClick r:id="" action="ppaction://media"/>
            <a:extLst>
              <a:ext uri="{FF2B5EF4-FFF2-40B4-BE49-F238E27FC236}">
                <a16:creationId xmlns:a16="http://schemas.microsoft.com/office/drawing/2014/main" id="{1816BCDF-CC54-4E2A-8E4C-C2D6E2146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2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3D83D-29DF-4231-813F-13104298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实现的指令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72CE-9AF5-4F85-BF8D-41F6DFB9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11" y="1565785"/>
            <a:ext cx="7877454" cy="4959301"/>
          </a:xfrm>
        </p:spPr>
        <p:txBody>
          <a:bodyPr numCol="8">
            <a:normAutofit/>
          </a:bodyPr>
          <a:lstStyle/>
          <a:p>
            <a:r>
              <a:rPr lang="en-US" altLang="zh-CN" sz="1200" dirty="0"/>
              <a:t>SLL</a:t>
            </a:r>
          </a:p>
          <a:p>
            <a:r>
              <a:rPr lang="en-US" altLang="zh-CN" sz="1200" dirty="0"/>
              <a:t>SRL</a:t>
            </a:r>
          </a:p>
          <a:p>
            <a:r>
              <a:rPr lang="en-US" altLang="zh-CN" sz="1200" dirty="0"/>
              <a:t>SRA</a:t>
            </a:r>
          </a:p>
          <a:p>
            <a:r>
              <a:rPr lang="en-US" altLang="zh-CN" sz="1200" dirty="0"/>
              <a:t>SLLV</a:t>
            </a:r>
          </a:p>
          <a:p>
            <a:r>
              <a:rPr lang="en-US" altLang="zh-CN" sz="1200" dirty="0"/>
              <a:t>SRLV</a:t>
            </a:r>
          </a:p>
          <a:p>
            <a:r>
              <a:rPr lang="en-US" altLang="zh-CN" sz="1200" dirty="0"/>
              <a:t>SRAV</a:t>
            </a:r>
          </a:p>
          <a:p>
            <a:r>
              <a:rPr lang="en-US" altLang="zh-CN" sz="1200" dirty="0"/>
              <a:t>JR</a:t>
            </a:r>
          </a:p>
          <a:p>
            <a:r>
              <a:rPr lang="en-US" altLang="zh-CN" sz="1200" dirty="0"/>
              <a:t>JALR</a:t>
            </a:r>
          </a:p>
          <a:p>
            <a:r>
              <a:rPr lang="en-US" altLang="zh-CN" sz="1200" dirty="0"/>
              <a:t>MOVZ</a:t>
            </a:r>
          </a:p>
          <a:p>
            <a:r>
              <a:rPr lang="en-US" altLang="zh-CN" sz="1200" dirty="0"/>
              <a:t>MOVN</a:t>
            </a:r>
          </a:p>
          <a:p>
            <a:r>
              <a:rPr lang="en-US" altLang="zh-CN" sz="1200" dirty="0"/>
              <a:t>SYSCALL</a:t>
            </a:r>
          </a:p>
          <a:p>
            <a:r>
              <a:rPr lang="en-US" altLang="zh-CN" sz="1200" dirty="0"/>
              <a:t>BREAK</a:t>
            </a:r>
          </a:p>
          <a:p>
            <a:r>
              <a:rPr lang="en-US" altLang="zh-CN" sz="1200" dirty="0"/>
              <a:t>SYNC</a:t>
            </a:r>
          </a:p>
          <a:p>
            <a:r>
              <a:rPr lang="en-US" altLang="zh-CN" sz="1200" dirty="0"/>
              <a:t>MFHI</a:t>
            </a:r>
          </a:p>
          <a:p>
            <a:r>
              <a:rPr lang="en-US" altLang="zh-CN" sz="1200" dirty="0"/>
              <a:t>MTHI</a:t>
            </a:r>
          </a:p>
          <a:p>
            <a:r>
              <a:rPr lang="en-US" altLang="zh-CN" sz="1200" dirty="0"/>
              <a:t>MFLO</a:t>
            </a:r>
          </a:p>
          <a:p>
            <a:r>
              <a:rPr lang="en-US" altLang="zh-CN" sz="1200" dirty="0"/>
              <a:t>MTLO</a:t>
            </a:r>
          </a:p>
          <a:p>
            <a:r>
              <a:rPr lang="en-US" altLang="zh-CN" sz="1200" dirty="0"/>
              <a:t>MULT</a:t>
            </a:r>
          </a:p>
          <a:p>
            <a:r>
              <a:rPr lang="en-US" altLang="zh-CN" sz="1200" dirty="0"/>
              <a:t>MULTU</a:t>
            </a:r>
          </a:p>
          <a:p>
            <a:r>
              <a:rPr lang="en-US" altLang="zh-CN" sz="1200" dirty="0"/>
              <a:t>DIV</a:t>
            </a:r>
          </a:p>
          <a:p>
            <a:r>
              <a:rPr lang="en-US" altLang="zh-CN" sz="1200" dirty="0"/>
              <a:t>DIVU</a:t>
            </a:r>
          </a:p>
          <a:p>
            <a:r>
              <a:rPr lang="en-US" altLang="zh-CN" sz="1200" dirty="0"/>
              <a:t>ADD</a:t>
            </a:r>
          </a:p>
          <a:p>
            <a:r>
              <a:rPr lang="en-US" altLang="zh-CN" sz="1200" dirty="0"/>
              <a:t>ADDU</a:t>
            </a:r>
          </a:p>
          <a:p>
            <a:r>
              <a:rPr lang="en-US" altLang="zh-CN" sz="1200" dirty="0"/>
              <a:t>SUB</a:t>
            </a:r>
          </a:p>
          <a:p>
            <a:r>
              <a:rPr lang="en-US" altLang="zh-CN" sz="1200" dirty="0"/>
              <a:t>SUBU</a:t>
            </a:r>
          </a:p>
          <a:p>
            <a:r>
              <a:rPr lang="en-US" altLang="zh-CN" sz="1200" dirty="0"/>
              <a:t>AND</a:t>
            </a:r>
          </a:p>
          <a:p>
            <a:r>
              <a:rPr lang="en-US" altLang="zh-CN" sz="1200" dirty="0"/>
              <a:t>OR</a:t>
            </a:r>
          </a:p>
          <a:p>
            <a:r>
              <a:rPr lang="en-US" altLang="zh-CN" sz="1200" dirty="0"/>
              <a:t>XOR</a:t>
            </a:r>
          </a:p>
          <a:p>
            <a:r>
              <a:rPr lang="en-US" altLang="zh-CN" sz="1200" dirty="0"/>
              <a:t>NOR</a:t>
            </a:r>
          </a:p>
          <a:p>
            <a:r>
              <a:rPr lang="en-US" altLang="zh-CN" sz="1200" dirty="0"/>
              <a:t>SLT</a:t>
            </a:r>
          </a:p>
          <a:p>
            <a:r>
              <a:rPr lang="en-US" altLang="zh-CN" sz="1200" dirty="0"/>
              <a:t>SLTU</a:t>
            </a:r>
          </a:p>
          <a:p>
            <a:r>
              <a:rPr lang="en-US" altLang="zh-CN" sz="1200" dirty="0"/>
              <a:t>TGE</a:t>
            </a:r>
          </a:p>
          <a:p>
            <a:r>
              <a:rPr lang="en-US" altLang="zh-CN" sz="1200" dirty="0"/>
              <a:t>TGEU</a:t>
            </a:r>
          </a:p>
          <a:p>
            <a:r>
              <a:rPr lang="en-US" altLang="zh-CN" sz="1200" dirty="0"/>
              <a:t>TLT</a:t>
            </a:r>
          </a:p>
          <a:p>
            <a:r>
              <a:rPr lang="en-US" altLang="zh-CN" sz="1200" dirty="0"/>
              <a:t>TLTU</a:t>
            </a:r>
          </a:p>
          <a:p>
            <a:r>
              <a:rPr lang="en-US" altLang="zh-CN" sz="1200" dirty="0"/>
              <a:t>TEQ</a:t>
            </a:r>
          </a:p>
          <a:p>
            <a:r>
              <a:rPr lang="en-US" altLang="zh-CN" sz="1200" dirty="0"/>
              <a:t>TNE</a:t>
            </a:r>
          </a:p>
          <a:p>
            <a:r>
              <a:rPr lang="en-US" altLang="zh-CN" sz="1200" dirty="0"/>
              <a:t>BLTZ</a:t>
            </a:r>
          </a:p>
          <a:p>
            <a:r>
              <a:rPr lang="en-US" altLang="zh-CN" sz="1200" dirty="0"/>
              <a:t>BGEZ</a:t>
            </a:r>
          </a:p>
          <a:p>
            <a:r>
              <a:rPr lang="en-US" altLang="zh-CN" sz="1200" dirty="0"/>
              <a:t>BLTZL</a:t>
            </a:r>
          </a:p>
          <a:p>
            <a:r>
              <a:rPr lang="en-US" altLang="zh-CN" sz="1200" dirty="0"/>
              <a:t>BGEZL</a:t>
            </a:r>
          </a:p>
          <a:p>
            <a:r>
              <a:rPr lang="en-US" altLang="zh-CN" sz="1200" dirty="0"/>
              <a:t>TGEI</a:t>
            </a:r>
          </a:p>
          <a:p>
            <a:r>
              <a:rPr lang="en-US" altLang="zh-CN" sz="1200" dirty="0"/>
              <a:t>TGEIU</a:t>
            </a:r>
          </a:p>
          <a:p>
            <a:r>
              <a:rPr lang="en-US" altLang="zh-CN" sz="1200" dirty="0"/>
              <a:t>TLTI</a:t>
            </a:r>
          </a:p>
          <a:p>
            <a:r>
              <a:rPr lang="en-US" altLang="zh-CN" sz="1200" dirty="0"/>
              <a:t>TLTIU</a:t>
            </a:r>
          </a:p>
          <a:p>
            <a:r>
              <a:rPr lang="en-US" altLang="zh-CN" sz="1200" dirty="0"/>
              <a:t>TEQI</a:t>
            </a:r>
          </a:p>
          <a:p>
            <a:r>
              <a:rPr lang="en-US" altLang="zh-CN" sz="1200" dirty="0"/>
              <a:t>TNEI</a:t>
            </a:r>
          </a:p>
          <a:p>
            <a:r>
              <a:rPr lang="en-US" altLang="zh-CN" sz="1200" dirty="0"/>
              <a:t>BLTZAL</a:t>
            </a:r>
          </a:p>
          <a:p>
            <a:r>
              <a:rPr lang="en-US" altLang="zh-CN" sz="1200" dirty="0"/>
              <a:t>BGEZAL</a:t>
            </a:r>
          </a:p>
          <a:p>
            <a:r>
              <a:rPr lang="en-US" altLang="zh-CN" sz="1200" dirty="0"/>
              <a:t>BLTZALL</a:t>
            </a:r>
          </a:p>
          <a:p>
            <a:r>
              <a:rPr lang="en-US" altLang="zh-CN" sz="1200" dirty="0"/>
              <a:t>BGEZALL</a:t>
            </a:r>
          </a:p>
          <a:p>
            <a:r>
              <a:rPr lang="en-US" altLang="zh-CN" sz="1200" dirty="0"/>
              <a:t>J</a:t>
            </a:r>
          </a:p>
          <a:p>
            <a:r>
              <a:rPr lang="en-US" altLang="zh-CN" sz="1200" dirty="0"/>
              <a:t>JAL</a:t>
            </a:r>
          </a:p>
          <a:p>
            <a:r>
              <a:rPr lang="en-US" altLang="zh-CN" sz="1200" dirty="0"/>
              <a:t>BEQ</a:t>
            </a:r>
          </a:p>
          <a:p>
            <a:r>
              <a:rPr lang="en-US" altLang="zh-CN" sz="1200" dirty="0"/>
              <a:t>BNE</a:t>
            </a:r>
          </a:p>
          <a:p>
            <a:r>
              <a:rPr lang="en-US" altLang="zh-CN" sz="1200" dirty="0"/>
              <a:t>BLEZ</a:t>
            </a:r>
          </a:p>
          <a:p>
            <a:r>
              <a:rPr lang="en-US" altLang="zh-CN" sz="1200" dirty="0"/>
              <a:t>BGTZ</a:t>
            </a:r>
          </a:p>
          <a:p>
            <a:r>
              <a:rPr lang="en-US" altLang="zh-CN" sz="1200" dirty="0"/>
              <a:t>ADDI</a:t>
            </a:r>
          </a:p>
          <a:p>
            <a:r>
              <a:rPr lang="en-US" altLang="zh-CN" sz="1200" dirty="0"/>
              <a:t>ADDIU</a:t>
            </a:r>
          </a:p>
          <a:p>
            <a:r>
              <a:rPr lang="en-US" altLang="zh-CN" sz="1200" dirty="0"/>
              <a:t>SLTI</a:t>
            </a:r>
          </a:p>
          <a:p>
            <a:r>
              <a:rPr lang="en-US" altLang="zh-CN" sz="1200" dirty="0"/>
              <a:t>SLTIU</a:t>
            </a:r>
          </a:p>
          <a:p>
            <a:r>
              <a:rPr lang="en-US" altLang="zh-CN" sz="1200" dirty="0"/>
              <a:t>ANDI</a:t>
            </a:r>
          </a:p>
          <a:p>
            <a:r>
              <a:rPr lang="en-US" altLang="zh-CN" sz="1200" dirty="0"/>
              <a:t>ORI</a:t>
            </a:r>
          </a:p>
          <a:p>
            <a:r>
              <a:rPr lang="en-US" altLang="zh-CN" sz="1200" dirty="0"/>
              <a:t>XORI</a:t>
            </a:r>
          </a:p>
          <a:p>
            <a:r>
              <a:rPr lang="en-US" altLang="zh-CN" sz="1200" dirty="0"/>
              <a:t>LUI</a:t>
            </a:r>
          </a:p>
          <a:p>
            <a:r>
              <a:rPr lang="en-US" altLang="zh-CN" sz="1200" dirty="0"/>
              <a:t>MFC0</a:t>
            </a:r>
          </a:p>
          <a:p>
            <a:r>
              <a:rPr lang="en-US" altLang="zh-CN" sz="1200" dirty="0"/>
              <a:t>MTC0</a:t>
            </a:r>
          </a:p>
          <a:p>
            <a:r>
              <a:rPr lang="en-US" altLang="zh-CN" sz="1200" dirty="0"/>
              <a:t>TLBR</a:t>
            </a:r>
          </a:p>
          <a:p>
            <a:r>
              <a:rPr lang="en-US" altLang="zh-CN" sz="1200" dirty="0"/>
              <a:t>TLBWI</a:t>
            </a:r>
          </a:p>
          <a:p>
            <a:r>
              <a:rPr lang="en-US" altLang="zh-CN" sz="1200" dirty="0"/>
              <a:t>TLBWR</a:t>
            </a:r>
          </a:p>
          <a:p>
            <a:r>
              <a:rPr lang="en-US" altLang="zh-CN" sz="1200" dirty="0"/>
              <a:t>TLBP</a:t>
            </a:r>
          </a:p>
          <a:p>
            <a:r>
              <a:rPr lang="en-US" altLang="zh-CN" sz="1200" dirty="0"/>
              <a:t>ERET</a:t>
            </a:r>
          </a:p>
          <a:p>
            <a:r>
              <a:rPr lang="en-US" altLang="zh-CN" sz="1200" dirty="0"/>
              <a:t>WAIT</a:t>
            </a:r>
          </a:p>
          <a:p>
            <a:r>
              <a:rPr lang="en-US" altLang="zh-CN" sz="1200" dirty="0"/>
              <a:t>BEQL</a:t>
            </a:r>
          </a:p>
          <a:p>
            <a:r>
              <a:rPr lang="en-US" altLang="zh-CN" sz="1200" dirty="0"/>
              <a:t>BNEL</a:t>
            </a:r>
          </a:p>
          <a:p>
            <a:r>
              <a:rPr lang="en-US" altLang="zh-CN" sz="1200" dirty="0"/>
              <a:t>BLEZL</a:t>
            </a:r>
          </a:p>
          <a:p>
            <a:r>
              <a:rPr lang="en-US" altLang="zh-CN" sz="1200" dirty="0"/>
              <a:t>BGTZL</a:t>
            </a:r>
          </a:p>
          <a:p>
            <a:r>
              <a:rPr lang="en-US" altLang="zh-CN" sz="1200" dirty="0"/>
              <a:t>MADD</a:t>
            </a:r>
          </a:p>
          <a:p>
            <a:r>
              <a:rPr lang="en-US" altLang="zh-CN" sz="1200" dirty="0"/>
              <a:t>MADDU</a:t>
            </a:r>
          </a:p>
          <a:p>
            <a:r>
              <a:rPr lang="en-US" altLang="zh-CN" sz="1200" dirty="0"/>
              <a:t>MUL</a:t>
            </a:r>
          </a:p>
          <a:p>
            <a:r>
              <a:rPr lang="en-US" altLang="zh-CN" sz="1200" dirty="0"/>
              <a:t>MSUB</a:t>
            </a:r>
          </a:p>
          <a:p>
            <a:r>
              <a:rPr lang="en-US" altLang="zh-CN" sz="1200" dirty="0"/>
              <a:t>MSUBU</a:t>
            </a:r>
          </a:p>
          <a:p>
            <a:r>
              <a:rPr lang="en-US" altLang="zh-CN" sz="1200" dirty="0"/>
              <a:t>CLZ</a:t>
            </a:r>
          </a:p>
          <a:p>
            <a:r>
              <a:rPr lang="en-US" altLang="zh-CN" sz="1200" dirty="0"/>
              <a:t>CLO</a:t>
            </a:r>
          </a:p>
          <a:p>
            <a:r>
              <a:rPr lang="en-US" altLang="zh-CN" sz="1200" dirty="0"/>
              <a:t>LB</a:t>
            </a:r>
          </a:p>
          <a:p>
            <a:r>
              <a:rPr lang="en-US" altLang="zh-CN" sz="1200" dirty="0"/>
              <a:t>LH</a:t>
            </a:r>
          </a:p>
          <a:p>
            <a:r>
              <a:rPr lang="en-US" altLang="zh-CN" sz="1200" dirty="0"/>
              <a:t>LWL</a:t>
            </a:r>
          </a:p>
          <a:p>
            <a:r>
              <a:rPr lang="en-US" altLang="zh-CN" sz="1200" dirty="0"/>
              <a:t>LW</a:t>
            </a:r>
          </a:p>
          <a:p>
            <a:r>
              <a:rPr lang="en-US" altLang="zh-CN" sz="1200" dirty="0"/>
              <a:t>LBU</a:t>
            </a:r>
          </a:p>
          <a:p>
            <a:r>
              <a:rPr lang="en-US" altLang="zh-CN" sz="1200" dirty="0"/>
              <a:t>LHU</a:t>
            </a:r>
          </a:p>
          <a:p>
            <a:r>
              <a:rPr lang="en-US" altLang="zh-CN" sz="1200" dirty="0"/>
              <a:t>LWR</a:t>
            </a:r>
          </a:p>
          <a:p>
            <a:r>
              <a:rPr lang="en-US" altLang="zh-CN" sz="1200" dirty="0"/>
              <a:t>SB</a:t>
            </a:r>
          </a:p>
          <a:p>
            <a:r>
              <a:rPr lang="en-US" altLang="zh-CN" sz="1200" dirty="0"/>
              <a:t>SH</a:t>
            </a:r>
          </a:p>
          <a:p>
            <a:r>
              <a:rPr lang="en-US" altLang="zh-CN" sz="1200" dirty="0"/>
              <a:t>SWL</a:t>
            </a:r>
          </a:p>
          <a:p>
            <a:r>
              <a:rPr lang="en-US" altLang="zh-CN" sz="1200" dirty="0"/>
              <a:t>SW</a:t>
            </a:r>
          </a:p>
          <a:p>
            <a:r>
              <a:rPr lang="en-US" altLang="zh-CN" sz="1200" dirty="0"/>
              <a:t>SWR</a:t>
            </a:r>
          </a:p>
          <a:p>
            <a:r>
              <a:rPr lang="en-US" altLang="zh-CN" sz="1200" dirty="0"/>
              <a:t>CACHE</a:t>
            </a:r>
          </a:p>
          <a:p>
            <a:r>
              <a:rPr lang="en-US" altLang="zh-CN" sz="1200" dirty="0"/>
              <a:t>LL</a:t>
            </a:r>
          </a:p>
          <a:p>
            <a:r>
              <a:rPr lang="en-US" altLang="zh-CN" sz="1200" dirty="0"/>
              <a:t>PREF</a:t>
            </a:r>
          </a:p>
          <a:p>
            <a:r>
              <a:rPr lang="en-US" altLang="zh-CN" sz="1200" dirty="0"/>
              <a:t>SC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022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38EDD-E3DC-48C4-9ED5-E5ECBB1C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实现的</a:t>
            </a:r>
            <a:r>
              <a:rPr lang="en-US" altLang="zh-CN" dirty="0"/>
              <a:t>CP0</a:t>
            </a:r>
            <a:r>
              <a:rPr lang="zh-CN" altLang="en-US" dirty="0"/>
              <a:t>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13406-1B3C-415D-B911-836B01222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12" y="1636808"/>
            <a:ext cx="7051830" cy="3880773"/>
          </a:xfrm>
        </p:spPr>
        <p:txBody>
          <a:bodyPr numCol="2">
            <a:normAutofit fontScale="85000" lnSpcReduction="10000"/>
          </a:bodyPr>
          <a:lstStyle/>
          <a:p>
            <a:r>
              <a:rPr lang="en-US" altLang="zh-CN" dirty="0"/>
              <a:t>Index (CP0 Register 0 Select 0)</a:t>
            </a:r>
          </a:p>
          <a:p>
            <a:r>
              <a:rPr lang="en-US" altLang="zh-CN" dirty="0"/>
              <a:t>Random (CP0 Register 1 Select 0)</a:t>
            </a:r>
          </a:p>
          <a:p>
            <a:r>
              <a:rPr lang="en-US" altLang="zh-CN" dirty="0"/>
              <a:t>EntryLo0 (CP0 Register 2 Select 0)</a:t>
            </a:r>
          </a:p>
          <a:p>
            <a:r>
              <a:rPr lang="en-US" altLang="zh-CN" dirty="0"/>
              <a:t>EntryLo1 (CP0 Register 3 Select 0)</a:t>
            </a:r>
          </a:p>
          <a:p>
            <a:r>
              <a:rPr lang="en-US" altLang="zh-CN" dirty="0"/>
              <a:t>Context (CP0 Register 4 Select 0)</a:t>
            </a:r>
          </a:p>
          <a:p>
            <a:r>
              <a:rPr lang="en-US" altLang="zh-CN" dirty="0" err="1"/>
              <a:t>PageMask</a:t>
            </a:r>
            <a:r>
              <a:rPr lang="en-US" altLang="zh-CN" dirty="0"/>
              <a:t> (CP0 Register 5 Select 0)</a:t>
            </a:r>
          </a:p>
          <a:p>
            <a:r>
              <a:rPr lang="en-US" altLang="zh-CN" dirty="0"/>
              <a:t>Wired (CP0 Register 6 Select 0)</a:t>
            </a:r>
          </a:p>
          <a:p>
            <a:r>
              <a:rPr lang="en-US" altLang="zh-CN" dirty="0" err="1"/>
              <a:t>BadVAddr</a:t>
            </a:r>
            <a:r>
              <a:rPr lang="en-US" altLang="zh-CN" dirty="0"/>
              <a:t> (CP0 Register 8 Select 0)</a:t>
            </a:r>
          </a:p>
          <a:p>
            <a:r>
              <a:rPr lang="en-US" altLang="zh-CN" dirty="0"/>
              <a:t>Count (CP0 Register 9 Select 0)</a:t>
            </a:r>
          </a:p>
          <a:p>
            <a:r>
              <a:rPr lang="en-US" altLang="zh-CN" dirty="0" err="1"/>
              <a:t>EntryHi</a:t>
            </a:r>
            <a:r>
              <a:rPr lang="en-US" altLang="zh-CN" dirty="0"/>
              <a:t> (CP0 Register 10 Select 0)</a:t>
            </a:r>
          </a:p>
          <a:p>
            <a:r>
              <a:rPr lang="en-US" altLang="zh-CN" dirty="0"/>
              <a:t>Compare (CP0 Register 11 Select 0)</a:t>
            </a:r>
          </a:p>
          <a:p>
            <a:r>
              <a:rPr lang="en-US" altLang="zh-CN" dirty="0"/>
              <a:t>Status (CP0 Register 12 Select 0)</a:t>
            </a:r>
          </a:p>
          <a:p>
            <a:r>
              <a:rPr lang="en-US" altLang="zh-CN" dirty="0"/>
              <a:t>Cause (CP0 Register 13 Select 0)</a:t>
            </a:r>
          </a:p>
          <a:p>
            <a:r>
              <a:rPr lang="en-US" altLang="zh-CN" dirty="0"/>
              <a:t>EPC (CP0 Register 14 Select 0)</a:t>
            </a:r>
          </a:p>
          <a:p>
            <a:r>
              <a:rPr lang="en-US" altLang="zh-CN" dirty="0" err="1"/>
              <a:t>PRId</a:t>
            </a:r>
            <a:r>
              <a:rPr lang="en-US" altLang="zh-CN" dirty="0"/>
              <a:t> (CP0 Register 15 Select 0)</a:t>
            </a:r>
          </a:p>
          <a:p>
            <a:r>
              <a:rPr lang="en-US" altLang="zh-CN" dirty="0"/>
              <a:t>Config (CP0 Register 16 Select 0)</a:t>
            </a:r>
          </a:p>
          <a:p>
            <a:r>
              <a:rPr lang="en-US" altLang="zh-CN" dirty="0"/>
              <a:t>Config1 (CP0 Register 16 Select 1)</a:t>
            </a:r>
          </a:p>
          <a:p>
            <a:r>
              <a:rPr lang="en-US" altLang="zh-CN" dirty="0" err="1"/>
              <a:t>TagLo</a:t>
            </a:r>
            <a:r>
              <a:rPr lang="en-US" altLang="zh-CN" dirty="0"/>
              <a:t> (CP0 Register 28 Select 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339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36B03-EE31-4F80-931C-82E36502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实现的例外（</a:t>
            </a:r>
            <a:r>
              <a:rPr lang="en-US" altLang="zh-CN" dirty="0" err="1"/>
              <a:t>Cause.ExcCode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A7EF3-2F9B-4342-8A6B-C7BE49D4D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42" y="1601297"/>
            <a:ext cx="6347714" cy="3880773"/>
          </a:xfrm>
        </p:spPr>
        <p:txBody>
          <a:bodyPr numCol="2"/>
          <a:lstStyle/>
          <a:p>
            <a:r>
              <a:rPr lang="en-US" altLang="zh-CN" dirty="0"/>
              <a:t>Interrupt (0x0)</a:t>
            </a:r>
          </a:p>
          <a:p>
            <a:r>
              <a:rPr lang="en-US" altLang="zh-CN" dirty="0"/>
              <a:t>TLB Modify (0x1)</a:t>
            </a:r>
          </a:p>
          <a:p>
            <a:r>
              <a:rPr lang="en-US" altLang="zh-CN" dirty="0"/>
              <a:t>TLB Load (0x2)</a:t>
            </a:r>
          </a:p>
          <a:p>
            <a:r>
              <a:rPr lang="en-US" altLang="zh-CN" dirty="0"/>
              <a:t>TLB Store (0x3)</a:t>
            </a:r>
          </a:p>
          <a:p>
            <a:r>
              <a:rPr lang="en-US" altLang="zh-CN" dirty="0"/>
              <a:t>Address Error Load (0x4)</a:t>
            </a:r>
          </a:p>
          <a:p>
            <a:r>
              <a:rPr lang="en-US" altLang="zh-CN" dirty="0"/>
              <a:t>Address Error Store (0x5)</a:t>
            </a:r>
          </a:p>
          <a:p>
            <a:r>
              <a:rPr lang="en-US" altLang="zh-CN" dirty="0" err="1"/>
              <a:t>Syscall</a:t>
            </a:r>
            <a:r>
              <a:rPr lang="en-US" altLang="zh-CN" dirty="0"/>
              <a:t> (0x8)</a:t>
            </a:r>
          </a:p>
          <a:p>
            <a:r>
              <a:rPr lang="en-US" altLang="zh-CN" dirty="0"/>
              <a:t>Break (0x9)</a:t>
            </a:r>
          </a:p>
          <a:p>
            <a:r>
              <a:rPr lang="en-US" altLang="zh-CN" dirty="0"/>
              <a:t>Reserved Instruction (0xa)</a:t>
            </a:r>
          </a:p>
          <a:p>
            <a:r>
              <a:rPr lang="en-US" altLang="zh-CN" dirty="0"/>
              <a:t>Coprocessor Unusable (0xb)</a:t>
            </a:r>
          </a:p>
          <a:p>
            <a:r>
              <a:rPr lang="en-US" altLang="zh-CN" dirty="0"/>
              <a:t>Overflow (0xc)</a:t>
            </a:r>
          </a:p>
          <a:p>
            <a:r>
              <a:rPr lang="en-US" altLang="zh-CN" dirty="0"/>
              <a:t>Trap (0xd)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4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77FB2-8AD9-40B3-9E04-498F175D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系统实现总述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4C19F-2AB5-4439-B813-714C8EA1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104810"/>
            <a:ext cx="7061724" cy="3438740"/>
          </a:xfrm>
        </p:spPr>
        <p:txBody>
          <a:bodyPr>
            <a:normAutofit lnSpcReduction="10000"/>
          </a:bodyPr>
          <a:lstStyle/>
          <a:p>
            <a:r>
              <a:rPr lang="zh-CN" altLang="en-US" sz="1800" dirty="0"/>
              <a:t>单发射静态四级流水，支持内核模式</a:t>
            </a:r>
            <a:r>
              <a:rPr lang="en-US" altLang="zh-CN" sz="1800" dirty="0"/>
              <a:t>/</a:t>
            </a:r>
            <a:r>
              <a:rPr lang="zh-CN" altLang="en-US" sz="1800" dirty="0"/>
              <a:t>用户模式，实现了</a:t>
            </a:r>
            <a:r>
              <a:rPr lang="en-US" altLang="zh-CN" sz="1800" dirty="0"/>
              <a:t>100</a:t>
            </a:r>
            <a:r>
              <a:rPr lang="zh-CN" altLang="en-US" sz="1800" dirty="0"/>
              <a:t>条指令、</a:t>
            </a:r>
            <a:r>
              <a:rPr lang="en-US" altLang="zh-CN" sz="1800" dirty="0"/>
              <a:t>18</a:t>
            </a:r>
            <a:r>
              <a:rPr lang="zh-CN" altLang="en-US" sz="1800" dirty="0"/>
              <a:t>个</a:t>
            </a:r>
            <a:r>
              <a:rPr lang="en-US" altLang="zh-CN" sz="1800" dirty="0"/>
              <a:t>CP0</a:t>
            </a:r>
            <a:r>
              <a:rPr lang="zh-CN" altLang="en-US" sz="1800" dirty="0"/>
              <a:t>寄存器、</a:t>
            </a:r>
            <a:r>
              <a:rPr lang="en-US" altLang="zh-CN" sz="1800" dirty="0"/>
              <a:t>12</a:t>
            </a:r>
            <a:r>
              <a:rPr lang="zh-CN" altLang="en-US" sz="1800" dirty="0"/>
              <a:t>种例外，兼容</a:t>
            </a:r>
            <a:r>
              <a:rPr lang="en-US" altLang="zh-CN" sz="1800" dirty="0"/>
              <a:t>MIPS32 Release 1</a:t>
            </a:r>
            <a:r>
              <a:rPr lang="zh-CN" altLang="en-US" sz="1800" dirty="0"/>
              <a:t>。包含</a:t>
            </a:r>
            <a:r>
              <a:rPr lang="en-US" altLang="zh-CN" sz="1800" dirty="0"/>
              <a:t>32</a:t>
            </a:r>
            <a:r>
              <a:rPr lang="zh-CN" altLang="en-US" sz="1800" dirty="0"/>
              <a:t>项</a:t>
            </a:r>
            <a:r>
              <a:rPr lang="en-US" altLang="zh-CN" sz="1800" dirty="0"/>
              <a:t>TLB</a:t>
            </a:r>
            <a:r>
              <a:rPr lang="zh-CN" altLang="en-US" sz="1800" dirty="0"/>
              <a:t>，提供可变页大小支持。</a:t>
            </a:r>
            <a:endParaRPr lang="en-US" altLang="zh-CN" sz="1800" dirty="0"/>
          </a:p>
          <a:p>
            <a:r>
              <a:rPr lang="zh-CN" altLang="en-US" sz="1800" dirty="0"/>
              <a:t>采用</a:t>
            </a:r>
            <a:r>
              <a:rPr lang="en-US" altLang="zh-CN" sz="1800" dirty="0"/>
              <a:t>AXI3</a:t>
            </a:r>
            <a:r>
              <a:rPr lang="zh-CN" altLang="en-US" sz="1800" dirty="0"/>
              <a:t>接口与外界交互。</a:t>
            </a:r>
            <a:r>
              <a:rPr lang="en-US" altLang="zh-CN" sz="1800" dirty="0"/>
              <a:t>CPU</a:t>
            </a:r>
            <a:r>
              <a:rPr lang="zh-CN" altLang="en-US" sz="1800" dirty="0"/>
              <a:t>使用</a:t>
            </a:r>
            <a:r>
              <a:rPr lang="en-US" altLang="zh-CN" sz="1800" dirty="0"/>
              <a:t>4</a:t>
            </a:r>
            <a:r>
              <a:rPr lang="zh-CN" altLang="en-US" sz="1800" dirty="0"/>
              <a:t>路组相联</a:t>
            </a:r>
            <a:r>
              <a:rPr lang="en-US" altLang="zh-CN" sz="1800" dirty="0"/>
              <a:t>16KB </a:t>
            </a:r>
            <a:r>
              <a:rPr lang="en-US" altLang="zh-CN" sz="1800" dirty="0" err="1"/>
              <a:t>icache</a:t>
            </a:r>
            <a:r>
              <a:rPr lang="en-US" altLang="zh-CN" sz="1800" dirty="0"/>
              <a:t> </a:t>
            </a:r>
            <a:r>
              <a:rPr lang="zh-CN" altLang="en-US" sz="1800" dirty="0"/>
              <a:t>及</a:t>
            </a:r>
            <a:r>
              <a:rPr lang="en-US" altLang="zh-CN" sz="1800" dirty="0"/>
              <a:t>2</a:t>
            </a:r>
            <a:r>
              <a:rPr lang="zh-CN" altLang="en-US" sz="1800" dirty="0"/>
              <a:t>路组相联</a:t>
            </a:r>
            <a:r>
              <a:rPr lang="en-US" altLang="zh-CN" sz="1800" dirty="0"/>
              <a:t>8KB </a:t>
            </a:r>
            <a:r>
              <a:rPr lang="en-US" altLang="zh-CN" sz="1800" dirty="0" err="1"/>
              <a:t>dcache</a:t>
            </a:r>
            <a:r>
              <a:rPr lang="zh-CN" altLang="en-US" sz="1800" dirty="0"/>
              <a:t>，采用写回，按写分配的设计。</a:t>
            </a:r>
            <a:r>
              <a:rPr lang="en-US" altLang="zh-CN" sz="1800" dirty="0"/>
              <a:t>CPU</a:t>
            </a:r>
            <a:r>
              <a:rPr lang="zh-CN" altLang="en-US" sz="1800" dirty="0"/>
              <a:t>在访存部分具有保护机制，对内核</a:t>
            </a:r>
            <a:r>
              <a:rPr lang="en-US" altLang="zh-CN" sz="1800" dirty="0"/>
              <a:t>/</a:t>
            </a:r>
            <a:r>
              <a:rPr lang="zh-CN" altLang="en-US" sz="1800" dirty="0"/>
              <a:t>用户模式设定了不同的访存权限，并针对性能测试访存模式进行了少许优化。</a:t>
            </a:r>
            <a:endParaRPr lang="en-US" altLang="zh-CN" sz="1800" dirty="0"/>
          </a:p>
          <a:p>
            <a:r>
              <a:rPr lang="zh-CN" altLang="en-US" sz="1800" dirty="0">
                <a:solidFill>
                  <a:srgbClr val="FF0000"/>
                </a:solidFill>
              </a:rPr>
              <a:t>支持启动 </a:t>
            </a:r>
            <a:r>
              <a:rPr lang="en-US" altLang="zh-CN" sz="1800" dirty="0" err="1">
                <a:solidFill>
                  <a:srgbClr val="FF0000"/>
                </a:solidFill>
              </a:rPr>
              <a:t>Loongson</a:t>
            </a:r>
            <a:r>
              <a:rPr lang="en-US" altLang="zh-CN" sz="1800" dirty="0">
                <a:solidFill>
                  <a:srgbClr val="FF0000"/>
                </a:solidFill>
              </a:rPr>
              <a:t>-PMON </a:t>
            </a:r>
            <a:r>
              <a:rPr lang="zh-CN" altLang="en-US" sz="1800" dirty="0">
                <a:solidFill>
                  <a:srgbClr val="FF0000"/>
                </a:solidFill>
              </a:rPr>
              <a:t>及 </a:t>
            </a:r>
            <a:r>
              <a:rPr lang="en-US" altLang="zh-CN" sz="1800" dirty="0">
                <a:solidFill>
                  <a:srgbClr val="FF0000"/>
                </a:solidFill>
              </a:rPr>
              <a:t>linux-2.6.32</a:t>
            </a:r>
            <a:r>
              <a:rPr lang="zh-CN" altLang="en-US" sz="1800" dirty="0"/>
              <a:t>。添加对</a:t>
            </a:r>
            <a:r>
              <a:rPr lang="en-US" altLang="zh-CN" sz="1800" dirty="0"/>
              <a:t>LCD</a:t>
            </a:r>
            <a:r>
              <a:rPr lang="zh-CN" altLang="en-US" sz="1800" dirty="0"/>
              <a:t>的硬件控制模块，并使用预留的</a:t>
            </a:r>
            <a:r>
              <a:rPr lang="en-US" altLang="zh-CN" sz="1800" dirty="0"/>
              <a:t>GPIO</a:t>
            </a:r>
            <a:r>
              <a:rPr lang="zh-CN" altLang="en-US" sz="1800" dirty="0"/>
              <a:t>端口，</a:t>
            </a:r>
            <a:r>
              <a:rPr lang="zh-CN" altLang="en-US" sz="1800" dirty="0">
                <a:solidFill>
                  <a:srgbClr val="FF0000"/>
                </a:solidFill>
              </a:rPr>
              <a:t>添加对多种传感器与输出设备的控制，并在</a:t>
            </a:r>
            <a:r>
              <a:rPr lang="en-US" altLang="zh-CN" sz="1800" dirty="0">
                <a:solidFill>
                  <a:srgbClr val="FF0000"/>
                </a:solidFill>
              </a:rPr>
              <a:t>Linux</a:t>
            </a:r>
            <a:r>
              <a:rPr lang="zh-CN" altLang="en-US" sz="1800" dirty="0">
                <a:solidFill>
                  <a:srgbClr val="FF0000"/>
                </a:solidFill>
              </a:rPr>
              <a:t>系统中添加相应系统调用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简化复杂逻辑，重点</a:t>
            </a:r>
            <a:r>
              <a:rPr lang="zh-CN" altLang="en-US" sz="1800" dirty="0">
                <a:solidFill>
                  <a:srgbClr val="FF0000"/>
                </a:solidFill>
              </a:rPr>
              <a:t>优化访存</a:t>
            </a:r>
            <a:r>
              <a:rPr lang="zh-CN" altLang="en-US" sz="1800" dirty="0"/>
              <a:t>： </a:t>
            </a:r>
            <a:r>
              <a:rPr lang="zh-CN" altLang="en-US" sz="1800" dirty="0">
                <a:solidFill>
                  <a:srgbClr val="FF0000"/>
                </a:solidFill>
              </a:rPr>
              <a:t>主频</a:t>
            </a:r>
            <a:r>
              <a:rPr lang="en-US" altLang="zh-CN" sz="1800" dirty="0">
                <a:solidFill>
                  <a:srgbClr val="FF0000"/>
                </a:solidFill>
              </a:rPr>
              <a:t>111MHZ</a:t>
            </a:r>
            <a:r>
              <a:rPr lang="zh-CN" altLang="en-US" sz="1800" dirty="0">
                <a:solidFill>
                  <a:srgbClr val="FF0000"/>
                </a:solidFill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</a:rPr>
              <a:t>IPC</a:t>
            </a:r>
            <a:r>
              <a:rPr lang="zh-CN" altLang="en-US" dirty="0">
                <a:solidFill>
                  <a:srgbClr val="FF0000"/>
                </a:solidFill>
              </a:rPr>
              <a:t>分数</a:t>
            </a:r>
            <a:r>
              <a:rPr lang="en-US" altLang="zh-CN" sz="1800" dirty="0">
                <a:solidFill>
                  <a:srgbClr val="FF0000"/>
                </a:solidFill>
              </a:rPr>
              <a:t> 32.517</a:t>
            </a:r>
          </a:p>
        </p:txBody>
      </p:sp>
    </p:spTree>
    <p:extLst>
      <p:ext uri="{BB962C8B-B14F-4D97-AF65-F5344CB8AC3E}">
        <p14:creationId xmlns:p14="http://schemas.microsoft.com/office/powerpoint/2010/main" val="87528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D2902A11-78D5-4B72-A2EA-51792EE7B6C0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性能测试结果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D8D456-C02C-46A7-B6E2-DB1E5C6A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" y="1596231"/>
            <a:ext cx="9030483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77FB2-8AD9-40B3-9E04-498F175D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4C19F-2AB5-4439-B813-714C8EA1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104810"/>
            <a:ext cx="7061724" cy="343874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综述</a:t>
            </a:r>
            <a:endParaRPr lang="en-US" altLang="zh-CN" sz="1800" dirty="0"/>
          </a:p>
          <a:p>
            <a:r>
              <a:rPr lang="en-US" altLang="zh-CN" dirty="0"/>
              <a:t>CPU</a:t>
            </a:r>
            <a:r>
              <a:rPr lang="zh-CN" altLang="en-US" dirty="0"/>
              <a:t>核心流水线设计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外围访存设计及</a:t>
            </a:r>
            <a:r>
              <a:rPr lang="zh-CN" altLang="en-US" sz="1800" dirty="0">
                <a:solidFill>
                  <a:srgbClr val="FF0000"/>
                </a:solidFill>
              </a:rPr>
              <a:t>优化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系统适配及面向工控领域的探索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C257E-27A4-4D41-B8B0-C92E7E81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核心设计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61F9FA-095F-466F-A67F-1578AD53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5038174"/>
            <a:ext cx="6447501" cy="505376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四级静态单发射流水线结构：取指，译码，执行，写回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48674E-AD83-467F-BB88-DC2031C48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44" y="1839994"/>
            <a:ext cx="5481389" cy="30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57283A-A17D-40AA-8706-6E60FE89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9" y="1270794"/>
            <a:ext cx="5663300" cy="267738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193AD-9A70-4859-83FD-177233A9D3FA}"/>
              </a:ext>
            </a:extLst>
          </p:cNvPr>
          <p:cNvSpPr txBox="1">
            <a:spLocks/>
          </p:cNvSpPr>
          <p:nvPr/>
        </p:nvSpPr>
        <p:spPr>
          <a:xfrm>
            <a:off x="714547" y="4163672"/>
            <a:ext cx="6447501" cy="14808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相比五级流水设计，原先的执行</a:t>
            </a:r>
            <a:r>
              <a:rPr lang="en-US" altLang="zh-CN" dirty="0"/>
              <a:t>+</a:t>
            </a:r>
            <a:r>
              <a:rPr lang="zh-CN" altLang="en-US" dirty="0"/>
              <a:t>访存压缩为一级</a:t>
            </a:r>
            <a:endParaRPr lang="en-US" altLang="zh-CN" dirty="0"/>
          </a:p>
          <a:p>
            <a:r>
              <a:rPr lang="zh-CN" altLang="en-US" dirty="0"/>
              <a:t>分支跳转指令执行级发出，解决控制相关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832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48271-DA1F-49D7-A453-E856F413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乘除法器设计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FFAC5C-1AC7-44A9-BA29-CB19DDD2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66" y="2230239"/>
            <a:ext cx="6447501" cy="291058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乘法器</a:t>
            </a:r>
            <a:endParaRPr lang="en-US" altLang="zh-CN" sz="1800" dirty="0"/>
          </a:p>
          <a:p>
            <a:pPr lvl="1"/>
            <a:r>
              <a:rPr lang="en-US" altLang="zh-CN" sz="1800" dirty="0"/>
              <a:t>Booth</a:t>
            </a:r>
            <a:r>
              <a:rPr lang="zh-CN" altLang="en-US" sz="1800" dirty="0"/>
              <a:t>两位乘</a:t>
            </a:r>
            <a:r>
              <a:rPr lang="en-US" altLang="zh-CN" sz="1800" dirty="0"/>
              <a:t>+</a:t>
            </a:r>
            <a:r>
              <a:rPr lang="zh-CN" altLang="en-US" sz="1800" dirty="0"/>
              <a:t>华莱士树</a:t>
            </a:r>
            <a:endParaRPr lang="en-US" altLang="zh-CN" sz="1800" dirty="0"/>
          </a:p>
          <a:p>
            <a:pPr lvl="1"/>
            <a:r>
              <a:rPr lang="zh-CN" altLang="en-US" sz="1800" dirty="0"/>
              <a:t>两个周期完成</a:t>
            </a:r>
            <a:endParaRPr lang="en-US" altLang="zh-CN" sz="1800" dirty="0"/>
          </a:p>
          <a:p>
            <a:r>
              <a:rPr lang="zh-CN" altLang="en-US" sz="1800" dirty="0"/>
              <a:t>除法器</a:t>
            </a:r>
            <a:endParaRPr lang="en-US" altLang="zh-CN" sz="1800" dirty="0"/>
          </a:p>
          <a:p>
            <a:pPr lvl="1"/>
            <a:r>
              <a:rPr lang="zh-CN" altLang="en-US" sz="1800" dirty="0"/>
              <a:t>迭代除法，每周期生成</a:t>
            </a:r>
            <a:r>
              <a:rPr lang="en-US" altLang="zh-CN" sz="1800" dirty="0"/>
              <a:t>2</a:t>
            </a:r>
            <a:r>
              <a:rPr lang="zh-CN" altLang="en-US" sz="1800" dirty="0"/>
              <a:t>位结果</a:t>
            </a:r>
            <a:endParaRPr lang="en-US" altLang="zh-CN" sz="1800" dirty="0"/>
          </a:p>
          <a:p>
            <a:r>
              <a:rPr lang="zh-CN" altLang="en-US" sz="1800" dirty="0"/>
              <a:t>乘除法操作异步进行，取结果（</a:t>
            </a:r>
            <a:r>
              <a:rPr lang="en-US" altLang="zh-CN" sz="1800" dirty="0"/>
              <a:t>MFHI</a:t>
            </a:r>
            <a:r>
              <a:rPr lang="zh-CN" altLang="en-US" sz="1800" dirty="0"/>
              <a:t>、</a:t>
            </a:r>
            <a:r>
              <a:rPr lang="en-US" altLang="zh-CN" sz="1800" dirty="0"/>
              <a:t>MFLO</a:t>
            </a:r>
            <a:r>
              <a:rPr lang="zh-CN" altLang="en-US" sz="1800" dirty="0"/>
              <a:t>）时同步</a:t>
            </a:r>
          </a:p>
        </p:txBody>
      </p:sp>
    </p:spTree>
    <p:extLst>
      <p:ext uri="{BB962C8B-B14F-4D97-AF65-F5344CB8AC3E}">
        <p14:creationId xmlns:p14="http://schemas.microsoft.com/office/powerpoint/2010/main" val="385248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78DF8-583D-4B60-8B8E-03EFE1A2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</a:t>
            </a:r>
            <a:r>
              <a:rPr lang="zh-CN" altLang="en-US" dirty="0"/>
              <a:t>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D5F19-2091-4B03-8985-74F847BD8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14" y="2442342"/>
            <a:ext cx="6447501" cy="291058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32</a:t>
            </a:r>
            <a:r>
              <a:rPr lang="zh-CN" altLang="en-US" sz="1800" dirty="0"/>
              <a:t>项</a:t>
            </a:r>
            <a:r>
              <a:rPr lang="en-US" altLang="zh-CN" sz="1800" dirty="0"/>
              <a:t>TLB</a:t>
            </a:r>
            <a:r>
              <a:rPr lang="zh-CN" altLang="en-US" sz="1800" dirty="0"/>
              <a:t>，支持页大小配置</a:t>
            </a:r>
            <a:endParaRPr lang="en-US" altLang="zh-CN" sz="1800" dirty="0"/>
          </a:p>
          <a:p>
            <a:r>
              <a:rPr lang="zh-CN" altLang="en-US" sz="1800" dirty="0"/>
              <a:t>多周期查询，并缓存查询结果提高效率</a:t>
            </a:r>
            <a:endParaRPr lang="en-US" altLang="zh-CN" sz="1800" dirty="0"/>
          </a:p>
          <a:p>
            <a:pPr lvl="1"/>
            <a:r>
              <a:rPr lang="zh-CN" altLang="en-US" sz="1800" dirty="0"/>
              <a:t>周期</a:t>
            </a:r>
            <a:r>
              <a:rPr lang="en-US" altLang="zh-CN" sz="1800" dirty="0"/>
              <a:t>1</a:t>
            </a:r>
            <a:r>
              <a:rPr lang="zh-CN" altLang="en-US" sz="1800" dirty="0"/>
              <a:t>：比较请求地址与缓存地址，命中时当拍发出请求</a:t>
            </a:r>
            <a:endParaRPr lang="en-US" altLang="zh-CN" sz="1800" dirty="0"/>
          </a:p>
          <a:p>
            <a:pPr lvl="1"/>
            <a:r>
              <a:rPr lang="zh-CN" altLang="en-US" sz="1800" dirty="0"/>
              <a:t>周期</a:t>
            </a:r>
            <a:r>
              <a:rPr lang="en-US" altLang="zh-CN" sz="1800" dirty="0"/>
              <a:t>2</a:t>
            </a:r>
            <a:r>
              <a:rPr lang="zh-CN" altLang="en-US" sz="1800" dirty="0"/>
              <a:t>：缓存不命中，查询</a:t>
            </a:r>
            <a:r>
              <a:rPr lang="en-US" altLang="zh-CN" sz="1800" dirty="0"/>
              <a:t>TLB</a:t>
            </a:r>
            <a:r>
              <a:rPr lang="zh-CN" altLang="en-US" sz="1800" dirty="0"/>
              <a:t>并更新缓存</a:t>
            </a:r>
            <a:endParaRPr lang="en-US" altLang="zh-CN" sz="1800" dirty="0"/>
          </a:p>
          <a:p>
            <a:pPr lvl="1"/>
            <a:r>
              <a:rPr lang="zh-CN" altLang="en-US" sz="1800" dirty="0"/>
              <a:t>周期</a:t>
            </a:r>
            <a:r>
              <a:rPr lang="en-US" altLang="zh-CN" sz="1800" dirty="0"/>
              <a:t>3</a:t>
            </a:r>
            <a:r>
              <a:rPr lang="zh-CN" altLang="en-US" sz="1800" dirty="0"/>
              <a:t>：使用查询结果发出请求</a:t>
            </a:r>
            <a:endParaRPr lang="en-US" altLang="zh-CN" sz="1800" dirty="0"/>
          </a:p>
          <a:p>
            <a:r>
              <a:rPr lang="zh-CN" altLang="en-US" sz="1800" dirty="0"/>
              <a:t>仅缓存上一次查询结果，以虚拟地址高</a:t>
            </a:r>
            <a:r>
              <a:rPr lang="en-US" altLang="zh-CN" sz="1800" dirty="0"/>
              <a:t>20</a:t>
            </a:r>
            <a:r>
              <a:rPr lang="zh-CN" altLang="en-US" sz="1800" dirty="0"/>
              <a:t>位进行命中测试</a:t>
            </a:r>
          </a:p>
        </p:txBody>
      </p:sp>
    </p:spTree>
    <p:extLst>
      <p:ext uri="{BB962C8B-B14F-4D97-AF65-F5344CB8AC3E}">
        <p14:creationId xmlns:p14="http://schemas.microsoft.com/office/powerpoint/2010/main" val="2585394819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1155</TotalTime>
  <Words>996</Words>
  <Application>Microsoft Office PowerPoint</Application>
  <PresentationFormat>全屏显示(4:3)</PresentationFormat>
  <Paragraphs>224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Cambria Math</vt:lpstr>
      <vt:lpstr>Arial</vt:lpstr>
      <vt:lpstr>Wingdings 3</vt:lpstr>
      <vt:lpstr>Trebuchet MS</vt:lpstr>
      <vt:lpstr>平面</vt:lpstr>
      <vt:lpstr>2019龙芯杯全国大学生计算机系统能力培养大赛 面向工控的 MIPS架构SoC设计</vt:lpstr>
      <vt:lpstr>开发日程</vt:lpstr>
      <vt:lpstr>系统实现总述</vt:lpstr>
      <vt:lpstr>PowerPoint 演示文稿</vt:lpstr>
      <vt:lpstr>CONTENTS</vt:lpstr>
      <vt:lpstr>CPU核心设计</vt:lpstr>
      <vt:lpstr>PowerPoint 演示文稿</vt:lpstr>
      <vt:lpstr>乘除法器设计</vt:lpstr>
      <vt:lpstr>TLB设计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编译器</vt:lpstr>
      <vt:lpstr>走迷宫游戏</vt:lpstr>
      <vt:lpstr>其他外设控制</vt:lpstr>
      <vt:lpstr>PowerPoint 演示文稿</vt:lpstr>
      <vt:lpstr>音乐播放</vt:lpstr>
      <vt:lpstr>PowerPoint 演示文稿</vt:lpstr>
      <vt:lpstr>实现的指令</vt:lpstr>
      <vt:lpstr>实现的CP0寄存器</vt:lpstr>
      <vt:lpstr>实现的例外（Cause.ExcCode）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2019龙芯杯全国大学生计算机系统能力培养大赛 决赛展示</dc:title>
  <dc:creator>王 泽威</dc:creator>
  <cp:lastModifiedBy>李 奉治</cp:lastModifiedBy>
  <cp:revision>64</cp:revision>
  <dcterms:created xsi:type="dcterms:W3CDTF">2019-08-17T04:51:08Z</dcterms:created>
  <dcterms:modified xsi:type="dcterms:W3CDTF">2019-08-20T10:18:42Z</dcterms:modified>
</cp:coreProperties>
</file>